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45" r:id="rId5"/>
    <p:sldId id="344" r:id="rId6"/>
    <p:sldId id="260" r:id="rId7"/>
    <p:sldId id="360" r:id="rId8"/>
    <p:sldId id="261" r:id="rId9"/>
    <p:sldId id="262" r:id="rId10"/>
    <p:sldId id="263" r:id="rId11"/>
    <p:sldId id="353" r:id="rId12"/>
    <p:sldId id="264" r:id="rId13"/>
    <p:sldId id="265" r:id="rId14"/>
    <p:sldId id="266" r:id="rId15"/>
    <p:sldId id="267" r:id="rId16"/>
    <p:sldId id="346" r:id="rId17"/>
    <p:sldId id="268" r:id="rId18"/>
    <p:sldId id="269" r:id="rId19"/>
    <p:sldId id="270" r:id="rId20"/>
    <p:sldId id="359" r:id="rId21"/>
    <p:sldId id="271" r:id="rId22"/>
    <p:sldId id="272" r:id="rId23"/>
    <p:sldId id="273" r:id="rId24"/>
    <p:sldId id="349" r:id="rId25"/>
    <p:sldId id="351" r:id="rId26"/>
    <p:sldId id="357" r:id="rId27"/>
    <p:sldId id="274" r:id="rId28"/>
    <p:sldId id="347" r:id="rId29"/>
    <p:sldId id="348" r:id="rId30"/>
    <p:sldId id="358" r:id="rId31"/>
    <p:sldId id="275" r:id="rId32"/>
    <p:sldId id="352" r:id="rId33"/>
    <p:sldId id="354" r:id="rId34"/>
    <p:sldId id="355" r:id="rId35"/>
    <p:sldId id="35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FFD64-883C-45AB-9AE3-98F1329CD31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F9914-4B2B-43D1-AC76-2595DC56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8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8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9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719C-58F5-4EFF-9D77-D73D05492507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9623-1E10-4443-A4CD-69A4120FB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Z-qLUIj_A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space/su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space/outersolarsyste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lT3PnHSvRjhpNM&amp;tbnid=cmsCz6HBLdz9uM:&amp;ved=0CAUQjRw&amp;url=http://www.spacetelescope.org/about/&amp;ei=B-PVUprrC5LskAfw4oHYBA&amp;bvm=bv.59378465,d.eW0&amp;psig=AFQjCNHHbxV720Gz6bJMZ82N9PiCVv08hQ&amp;ust=138983531433232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courtschool.com/activity/hubble/index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place.nasa.gov/x-ponder/e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hyperlink" Target="http://www.youtube.com/watch?v=z_ISPDTpJr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docid=BYrW6Jf3OnJ_5M&amp;tbnid=z6TO0FV4q3v-dM:&amp;ved=0CAUQjRw&amp;url=http://djvader.blogspot.com/2006_10_01_archive.html&amp;ei=MLPeUsLyOM_LkQfb3IHoBQ&amp;bvm=bv.59568121,d.eW0&amp;psig=AFQjCNFifh8vUkQFNHh30DDZEs4fQrHmNg&amp;ust=139041294808045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yM1bgKWz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qDfyE0qtSQ" TargetMode="External"/><Relationship Id="rId2" Type="http://schemas.openxmlformats.org/officeDocument/2006/relationships/hyperlink" Target="http://www.youtube.com/watch?v=grYRIyzZ1bw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terry-eng22.blogspot.co.uk/2012/05/solar-system_01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wb.wales.gov.uk/cms/hwbcontent/Shared%20Documents/vtc/planets_moons_dk_sides/eng/Introduction/MainSessionPart1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3468" cy="687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bg1"/>
                </a:solidFill>
                <a:latin typeface="Kristen ITC" panose="03050502040202030202" pitchFamily="66" charset="0"/>
              </a:rPr>
              <a:t>The Solar System &amp; Planets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Grade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509016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By:  </a:t>
            </a:r>
            <a:r>
              <a:rPr lang="en-US" dirty="0" err="1"/>
              <a:t>Cammie</a:t>
            </a:r>
            <a:r>
              <a:rPr lang="en-US" dirty="0"/>
              <a:t> Goodman</a:t>
            </a:r>
          </a:p>
        </p:txBody>
      </p:sp>
    </p:spTree>
    <p:extLst>
      <p:ext uri="{BB962C8B-B14F-4D97-AF65-F5344CB8AC3E}">
        <p14:creationId xmlns:p14="http://schemas.microsoft.com/office/powerpoint/2010/main" val="6197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228600"/>
            <a:ext cx="4328160" cy="64008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All of these planets are much larger than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</a:t>
            </a:r>
            <a:endParaRPr lang="en-US" sz="2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Neptune is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smallest of the outer planets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, and has a diameter four times that of Earth.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685800"/>
            <a:ext cx="4876800" cy="454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en-US" sz="36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36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3600" dirty="0">
                <a:solidFill>
                  <a:prstClr val="white"/>
                </a:solidFill>
                <a:latin typeface="Times New Roman"/>
                <a:ea typeface="Times New Roman"/>
              </a:rPr>
              <a:t>Jupiter’s diameter is more than </a:t>
            </a:r>
            <a:r>
              <a:rPr lang="en-US" sz="36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eleven times larger</a:t>
            </a:r>
            <a:r>
              <a:rPr lang="en-US" sz="3600" dirty="0">
                <a:solidFill>
                  <a:prstClr val="white"/>
                </a:solidFill>
                <a:latin typeface="Times New Roman"/>
                <a:ea typeface="Times New Roman"/>
              </a:rPr>
              <a:t> than Earth’s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185052" cy="46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92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inner and outer planets have certain features that you can use to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compare and contrast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them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</a:rPr>
              <a:t>Many of the planets have </a:t>
            </a:r>
            <a:r>
              <a:rPr lang="en-US" b="1" u="sng" dirty="0">
                <a:solidFill>
                  <a:schemeClr val="bg1"/>
                </a:solidFill>
                <a:effectLst/>
              </a:rPr>
              <a:t>moons</a:t>
            </a:r>
            <a:r>
              <a:rPr lang="en-US" dirty="0">
                <a:solidFill>
                  <a:schemeClr val="bg1"/>
                </a:solidFill>
                <a:effectLst/>
              </a:rPr>
              <a:t>.  </a:t>
            </a:r>
          </a:p>
          <a:p>
            <a:pPr lvl="0"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</a:rPr>
              <a:t>The </a:t>
            </a:r>
            <a:r>
              <a:rPr lang="en-US" i="1" dirty="0">
                <a:solidFill>
                  <a:schemeClr val="bg1"/>
                </a:solidFill>
                <a:effectLst/>
              </a:rPr>
              <a:t>outer planets</a:t>
            </a:r>
            <a:r>
              <a:rPr lang="en-US" dirty="0">
                <a:solidFill>
                  <a:schemeClr val="bg1"/>
                </a:solidFill>
                <a:effectLst/>
              </a:rPr>
              <a:t> have </a:t>
            </a:r>
            <a:r>
              <a:rPr lang="en-US" b="1" u="sng" dirty="0">
                <a:solidFill>
                  <a:schemeClr val="bg1"/>
                </a:solidFill>
                <a:effectLst/>
              </a:rPr>
              <a:t>more moons</a:t>
            </a:r>
            <a:r>
              <a:rPr lang="en-US" dirty="0">
                <a:solidFill>
                  <a:schemeClr val="bg1"/>
                </a:solidFill>
                <a:effectLst/>
              </a:rPr>
              <a:t> than the inner planets. </a:t>
            </a:r>
          </a:p>
          <a:p>
            <a:pPr lvl="0"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</a:rPr>
              <a:t>The </a:t>
            </a:r>
            <a:r>
              <a:rPr lang="en-US" i="1" dirty="0">
                <a:solidFill>
                  <a:schemeClr val="bg1"/>
                </a:solidFill>
                <a:effectLst/>
              </a:rPr>
              <a:t>inner planets</a:t>
            </a:r>
            <a:r>
              <a:rPr lang="en-US" dirty="0">
                <a:solidFill>
                  <a:schemeClr val="bg1"/>
                </a:solidFill>
                <a:effectLst/>
              </a:rPr>
              <a:t> orbit the sun in </a:t>
            </a:r>
            <a:r>
              <a:rPr lang="en-US" b="1" u="sng" dirty="0">
                <a:solidFill>
                  <a:schemeClr val="bg1"/>
                </a:solidFill>
                <a:effectLst/>
              </a:rPr>
              <a:t>shorter periods of time</a:t>
            </a:r>
            <a:r>
              <a:rPr lang="en-US" dirty="0">
                <a:solidFill>
                  <a:schemeClr val="bg1"/>
                </a:solidFill>
                <a:effectLst/>
              </a:rPr>
              <a:t> than the outer planets.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/>
            </a:r>
            <a:br>
              <a:rPr lang="en-US" b="1" dirty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</a:br>
            <a:r>
              <a:rPr lang="en-US" b="1" dirty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This is the order of the planets from smallest to largest:</a:t>
            </a:r>
            <a:r>
              <a:rPr lang="en-US" sz="3600" dirty="0">
                <a:effectLst/>
                <a:latin typeface="Times New Roman"/>
                <a:ea typeface="Times New Roman"/>
              </a:rPr>
              <a:t/>
            </a:r>
            <a:br>
              <a:rPr lang="en-US" sz="3600" dirty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683941"/>
              </p:ext>
            </p:extLst>
          </p:nvPr>
        </p:nvGraphicFramePr>
        <p:xfrm>
          <a:off x="228600" y="1752600"/>
          <a:ext cx="4768532" cy="480312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768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1)Mercury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2) Mars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3)Venus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4)Earth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5)Neptune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6)Uranus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7)Saturn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  <a:latin typeface="Lucida Bright"/>
                          <a:ea typeface="Times New Roman"/>
                          <a:cs typeface="Times New Roman"/>
                        </a:rPr>
                        <a:t>8)Jupiter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23" y="1752600"/>
            <a:ext cx="636957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Kristen ITC" panose="03050502040202030202" pitchFamily="66" charset="0"/>
              </a:rPr>
              <a:t>Did you know??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Diagrams of the solar system cannot be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drawn to scale.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They cannot show both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size of the sun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compared to the planets, and how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distances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the solar system compare with each other.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To show those things, you would need a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piece of paper hundreds of meter long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sz="2000" dirty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The Solar System Song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-342900">
              <a:spcBef>
                <a:spcPts val="0"/>
              </a:spcBef>
              <a:tabLst>
                <a:tab pos="1162050" algn="l"/>
              </a:tabLst>
            </a:pPr>
            <a:r>
              <a:rPr lang="en-US" sz="49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49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4900" dirty="0">
                <a:solidFill>
                  <a:prstClr val="white"/>
                </a:solidFill>
                <a:latin typeface="Times New Roman"/>
                <a:ea typeface="Times New Roman"/>
              </a:rPr>
              <a:t>The solar system includes other, </a:t>
            </a:r>
            <a:r>
              <a:rPr lang="en-US" sz="49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smaller objects</a:t>
            </a:r>
            <a:r>
              <a:rPr lang="en-US" sz="4900" dirty="0">
                <a:solidFill>
                  <a:prstClr val="white"/>
                </a:solidFill>
                <a:latin typeface="Times New Roman"/>
                <a:ea typeface="Times New Roman"/>
              </a:rPr>
              <a:t>, too. 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600200"/>
            <a:ext cx="8961120" cy="1295400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These objects include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moons and asteroids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68879"/>
            <a:ext cx="8458200" cy="42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A </a:t>
            </a:r>
            <a:r>
              <a:rPr lang="en-US" sz="32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moon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 is a natural object that moves in an </a:t>
            </a:r>
            <a:r>
              <a:rPr lang="en-US" sz="32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orbit around a planet</a:t>
            </a:r>
            <a:r>
              <a:rPr lang="en-US" sz="3200" dirty="0">
                <a:solidFill>
                  <a:prstClr val="white"/>
                </a:solidFill>
              </a:rPr>
              <a:t/>
            </a:r>
            <a:br>
              <a:rPr lang="en-US" sz="3200" dirty="0">
                <a:solidFill>
                  <a:prstClr val="white"/>
                </a:solidFill>
              </a:rPr>
            </a:b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1144"/>
            <a:ext cx="8229600" cy="513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1"/>
            <a:ext cx="8900160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8839200" cy="3429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People have known about Mercury, Venus, Mars, Jupiter, and Saturn since ancient times.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That is because people can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see these five planets with their eyes alone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planets seem to be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points of light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that look like bright stars, but they move across the sky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800600"/>
          </a:xfrm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Until recently,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Pluto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was called the ninth planet.  </a:t>
            </a:r>
            <a:endParaRPr lang="en-US" sz="1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In 2006, astronomers voted to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reclassify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Pluto and some other bodies in our solar system as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dwarf planets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</a:t>
            </a:r>
            <a:endParaRPr lang="en-US" sz="1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Pluto 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is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small and rocky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like the inner planets, but it is usually even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farther away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from the sun than the outer planets.  </a:t>
            </a:r>
            <a:endParaRPr lang="en-US" sz="1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Sometimes, however, Pluto is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closer to the sun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than Neptune. </a:t>
            </a:r>
            <a:endParaRPr lang="en-US" sz="1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This happens because Pluto’s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orbit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and Neptune’s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orbit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cross each other.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</a:t>
            </a:r>
            <a:endParaRPr lang="en-US" sz="1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sz="1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35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011362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Ceres</a:t>
            </a:r>
            <a:r>
              <a:rPr lang="en-US" sz="3600" dirty="0">
                <a:solidFill>
                  <a:prstClr val="white"/>
                </a:solidFill>
                <a:latin typeface="Times New Roman"/>
                <a:ea typeface="Times New Roman"/>
              </a:rPr>
              <a:t> is the smallest dwarf planet known.  It orbits the sun between </a:t>
            </a:r>
            <a:r>
              <a:rPr lang="en-US" sz="36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Mars and Jupiter</a:t>
            </a:r>
            <a:endParaRPr lang="en-US" sz="6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95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4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5709"/>
            <a:ext cx="5669281" cy="486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The Sun </a:t>
            </a:r>
            <a:endParaRPr lang="en-US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66800"/>
            <a:ext cx="6187441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Our sun is a </a:t>
            </a:r>
            <a:r>
              <a:rPr lang="en-US" b="1" u="sng" dirty="0">
                <a:solidFill>
                  <a:schemeClr val="bg1"/>
                </a:solidFill>
              </a:rPr>
              <a:t>star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star</a:t>
            </a:r>
            <a:r>
              <a:rPr lang="en-US" dirty="0">
                <a:solidFill>
                  <a:schemeClr val="bg1"/>
                </a:solidFill>
              </a:rPr>
              <a:t> is a huge ball of </a:t>
            </a:r>
            <a:r>
              <a:rPr lang="en-US" b="1" u="sng" dirty="0">
                <a:solidFill>
                  <a:schemeClr val="bg1"/>
                </a:solidFill>
              </a:rPr>
              <a:t>hot gasses</a:t>
            </a:r>
            <a:r>
              <a:rPr lang="en-US" dirty="0">
                <a:solidFill>
                  <a:schemeClr val="bg1"/>
                </a:solidFill>
              </a:rPr>
              <a:t> that gives off its own light. 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The sun is the only one of many stars we can </a:t>
            </a:r>
            <a:r>
              <a:rPr lang="en-US" b="1" u="sng" dirty="0">
                <a:solidFill>
                  <a:schemeClr val="bg1"/>
                </a:solidFill>
              </a:rPr>
              <a:t>see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It is an </a:t>
            </a:r>
            <a:r>
              <a:rPr lang="en-US" b="1" u="sng" dirty="0">
                <a:solidFill>
                  <a:schemeClr val="bg1"/>
                </a:solidFill>
              </a:rPr>
              <a:t>average-size</a:t>
            </a:r>
            <a:r>
              <a:rPr lang="en-US" dirty="0">
                <a:solidFill>
                  <a:schemeClr val="bg1"/>
                </a:solidFill>
              </a:rPr>
              <a:t> star.  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The sun looks so big to us because it is so much </a:t>
            </a:r>
            <a:r>
              <a:rPr lang="en-US" b="1" u="sng" dirty="0">
                <a:solidFill>
                  <a:schemeClr val="bg1"/>
                </a:solidFill>
              </a:rPr>
              <a:t>closer to Earth</a:t>
            </a:r>
            <a:r>
              <a:rPr lang="en-US" dirty="0">
                <a:solidFill>
                  <a:schemeClr val="bg1"/>
                </a:solidFill>
              </a:rPr>
              <a:t> than other stars. </a:t>
            </a:r>
          </a:p>
          <a:p>
            <a:pPr lvl="0"/>
            <a:r>
              <a:rPr lang="en-US" dirty="0">
                <a:solidFill>
                  <a:schemeClr val="bg1"/>
                </a:solidFill>
                <a:hlinkClick r:id="rId3"/>
              </a:rPr>
              <a:t>Brain Pop Video- Sun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Brain Pop Solar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69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4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170656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tabLst>
                <a:tab pos="1162050" algn="l"/>
              </a:tabLst>
            </a:pPr>
            <a:r>
              <a:rPr lang="en-US" sz="5300" b="1" dirty="0">
                <a:solidFill>
                  <a:schemeClr val="bg1"/>
                </a:solidFill>
                <a:effectLst/>
                <a:latin typeface="Kristen ITC"/>
                <a:ea typeface="Times New Roman"/>
              </a:rPr>
              <a:t/>
            </a:r>
            <a:br>
              <a:rPr lang="en-US" sz="5300" b="1" dirty="0">
                <a:solidFill>
                  <a:schemeClr val="bg1"/>
                </a:solidFill>
                <a:effectLst/>
                <a:latin typeface="Kristen ITC"/>
                <a:ea typeface="Times New Roman"/>
              </a:rPr>
            </a:br>
            <a:r>
              <a:rPr lang="en-US" sz="5300" b="1" dirty="0">
                <a:solidFill>
                  <a:schemeClr val="bg1"/>
                </a:solidFill>
                <a:effectLst/>
                <a:latin typeface="Kristen ITC"/>
                <a:ea typeface="Times New Roman"/>
              </a:rPr>
              <a:t>Investigating the Planets</a:t>
            </a:r>
            <a:r>
              <a:rPr lang="en-US" sz="2400" dirty="0">
                <a:effectLst/>
                <a:latin typeface="Times New Roman"/>
                <a:ea typeface="Times New Roman"/>
              </a:rPr>
              <a:t/>
            </a:r>
            <a:br>
              <a:rPr lang="en-US" sz="2400" dirty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981200"/>
            <a:ext cx="9128760" cy="487680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Scientists use a variety of equipment to help them collect data and explore our solar system.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 tool that makes it easier to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observe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planets and other objects in space is a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telescope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A telescope makes objects that are faraway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look larger and clearer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The telescope was invented about 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400 years ago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Since then it has been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main tool of scientist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who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observe and compare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objects in space.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u="sng" dirty="0">
                <a:solidFill>
                  <a:prstClr val="white"/>
                </a:solidFill>
                <a:latin typeface="Times New Roman"/>
                <a:ea typeface="Times New Roman"/>
              </a:rPr>
              <a:t>Hubble Space Telescope</a:t>
            </a:r>
            <a:endParaRPr lang="en-US" sz="6600" dirty="0"/>
          </a:p>
        </p:txBody>
      </p:sp>
      <p:pic>
        <p:nvPicPr>
          <p:cNvPr id="4" name="irc_mi" descr="http://www.spacetelescope.org/static/archives/images/wallpaper3/hubble_in_orbit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9144001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58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6205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</a:t>
            </a:r>
            <a:r>
              <a:rPr lang="en-US" sz="3600" b="1" i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Hubble Space Telescope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was put into space in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1990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and still orbits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  <a:r>
              <a:rPr lang="en-US" sz="3200" dirty="0">
                <a:effectLst/>
                <a:latin typeface="Times New Roman"/>
                <a:ea typeface="Times New Roman"/>
              </a:rPr>
              <a:t/>
            </a:r>
            <a:br>
              <a:rPr lang="en-US" sz="3200" dirty="0">
                <a:effectLst/>
                <a:latin typeface="Times New Roman"/>
                <a:ea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Hubble has taken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pictures of stars and other objects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that none had ever seen before.  </a:t>
            </a: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sz="2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Both piloted and unpiloted space vehicles, called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spacecraft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, have been used to learn about space.  </a:t>
            </a: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sz="2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They have traveled far beyond Earth to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collect data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about other planets.  </a:t>
            </a: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Times New Roman"/>
                <a:hlinkClick r:id="rId2"/>
              </a:rPr>
              <a:t>How do Scientist use the Hubble Telescope?</a:t>
            </a:r>
            <a:endParaRPr lang="en-US" sz="2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4509"/>
            <a:ext cx="7467599" cy="559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D4B39"/>
                </a:solidFill>
              </a:rPr>
              <a:t>Hubble Space Telescope Image of Nebula and Star V838 </a:t>
            </a:r>
            <a:r>
              <a:rPr lang="en-US" dirty="0" err="1">
                <a:solidFill>
                  <a:srgbClr val="DD4B39"/>
                </a:solidFill>
              </a:rPr>
              <a:t>Monocerotis</a:t>
            </a:r>
            <a:r>
              <a:rPr lang="en-US" dirty="0">
                <a:solidFill>
                  <a:srgbClr val="DD4B39"/>
                </a:solidFill>
              </a:rPr>
              <a:t>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6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Kristen ITC" panose="03050502040202030202" pitchFamily="66" charset="0"/>
              </a:rPr>
              <a:t>Another Hubble image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505"/>
            <a:ext cx="9144000" cy="416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7912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http://spaceplace.nasa.gov/x-ponder/en/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407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3276600"/>
          </a:xfrm>
        </p:spPr>
        <p:txBody>
          <a:bodyPr/>
          <a:lstStyle/>
          <a:p>
            <a:r>
              <a:rPr lang="en-US" dirty="0">
                <a:hlinkClick r:id="rId2"/>
              </a:rPr>
              <a:t>See more Hubble </a:t>
            </a:r>
            <a:r>
              <a:rPr lang="en-US">
                <a:hlinkClick r:id="rId2"/>
              </a:rPr>
              <a:t>images 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>
                <a:hlinkClick r:id="rId3"/>
              </a:rPr>
              <a:t>Hubble 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static.flickr.com/101/272305873_adb96e8dfa_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600891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43400" cy="61261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Some have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space probes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, spacecraft that carry scientific instruments to gather data, but do not have a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human crew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.  </a:t>
            </a: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  <a:tabLst>
                <a:tab pos="1162050" algn="l"/>
              </a:tabLst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Space probes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send data back to Earth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about other parts of our solar system. 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1162050" algn="l"/>
              </a:tabLst>
            </a:pPr>
            <a:endParaRPr lang="en-US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9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0"/>
              </a:spcBef>
              <a:tabLst>
                <a:tab pos="1162050" algn="l"/>
              </a:tabLst>
            </a:pP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en-US" dirty="0">
                <a:solidFill>
                  <a:prstClr val="white"/>
                </a:solidFill>
                <a:latin typeface="Times New Roman"/>
                <a:ea typeface="Times New Roman"/>
              </a:rPr>
              <a:t>Some, like the </a:t>
            </a:r>
            <a:r>
              <a:rPr lang="en-US" b="1" i="1" u="sng" dirty="0">
                <a:solidFill>
                  <a:prstClr val="white"/>
                </a:solidFill>
                <a:latin typeface="Times New Roman"/>
                <a:ea typeface="Times New Roman"/>
              </a:rPr>
              <a:t>Phoenix Mars Lander</a:t>
            </a:r>
            <a:r>
              <a:rPr lang="en-US" dirty="0">
                <a:solidFill>
                  <a:prstClr val="white"/>
                </a:solidFill>
                <a:latin typeface="Times New Roman"/>
                <a:ea typeface="Times New Roman"/>
              </a:rPr>
              <a:t>, are designed to land on planets.  </a:t>
            </a:r>
            <a:r>
              <a:rPr lang="en-US" sz="2000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029200" cy="39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56360" y="5715000"/>
            <a:ext cx="7101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3"/>
              </a:rPr>
              <a:t>www.youtube.com/watch?v=UyM1bgKWzng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8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Each probe also includes </a:t>
            </a:r>
            <a:r>
              <a:rPr lang="en-US" sz="32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scientific instruments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, such as the </a:t>
            </a:r>
            <a:r>
              <a:rPr lang="en-US" sz="3200" b="1" i="1" u="sng" dirty="0">
                <a:solidFill>
                  <a:prstClr val="white"/>
                </a:solidFill>
                <a:latin typeface="Times New Roman"/>
                <a:ea typeface="Times New Roman"/>
              </a:rPr>
              <a:t>Mars Exploration Rover</a:t>
            </a:r>
            <a:r>
              <a:rPr lang="en-US" sz="3200" dirty="0">
                <a:solidFill>
                  <a:prstClr val="white"/>
                </a:solidFill>
                <a:latin typeface="Times New Roman"/>
                <a:ea typeface="Times New Roman"/>
              </a:rPr>
              <a:t>, a vehicle used to collect data on </a:t>
            </a:r>
            <a:r>
              <a:rPr lang="en-US" sz="32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Mars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4132"/>
            <a:ext cx="6934200" cy="494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96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Kristen ITC" panose="03050502040202030202" pitchFamily="66" charset="0"/>
              </a:rPr>
              <a:t>The Solar System and Planets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05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sun is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center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of our solar system.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sun is also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largest object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in our solar system.  </a:t>
            </a: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Our solar system is made up of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sun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and all the objects that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move around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it.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71875"/>
            <a:ext cx="5243031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3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/>
              </a:rPr>
              <a:t>Bill Nye The Science Guy - Planets and Moons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3"/>
              </a:rPr>
              <a:t>Bill Nye The Science Guy - Space Exploration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4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US" sz="2700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US" sz="4000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US" sz="4000" dirty="0" err="1">
                <a:solidFill>
                  <a:schemeClr val="bg1"/>
                </a:solidFill>
                <a:latin typeface="Kristen ITC" panose="03050502040202030202" pitchFamily="66" charset="0"/>
                <a:hlinkClick r:id="rId2"/>
              </a:rPr>
              <a:t>Cick</a:t>
            </a:r>
            <a:r>
              <a:rPr lang="en-US" sz="4000" dirty="0">
                <a:solidFill>
                  <a:schemeClr val="bg1"/>
                </a:solidFill>
                <a:latin typeface="Kristen ITC" panose="03050502040202030202" pitchFamily="66" charset="0"/>
                <a:hlinkClick r:id="rId2"/>
              </a:rPr>
              <a:t> here for more Interactive Videos of the Solar System </a:t>
            </a:r>
            <a:r>
              <a:rPr lang="en-US" sz="2700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US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US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en-US" dirty="0">
                <a:solidFill>
                  <a:schemeClr val="bg1"/>
                </a:solidFill>
                <a:latin typeface="Kristen ITC" panose="03050502040202030202" pitchFamily="66" charset="0"/>
              </a:rPr>
              <a:t>Discussion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endParaRPr lang="en-US" sz="6600" dirty="0">
              <a:solidFill>
                <a:schemeClr val="bg1"/>
              </a:solidFill>
              <a:latin typeface="Lucida Bright"/>
              <a:ea typeface="Times New Roman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endParaRPr lang="en-US" sz="6600" dirty="0">
              <a:solidFill>
                <a:schemeClr val="bg1"/>
              </a:solidFill>
              <a:latin typeface="Lucida Bright"/>
              <a:ea typeface="Times New Roman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endParaRPr lang="en-US" sz="6600" dirty="0">
              <a:solidFill>
                <a:schemeClr val="bg1"/>
              </a:solidFill>
              <a:latin typeface="Lucida Bright"/>
              <a:ea typeface="Times New Roman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endParaRPr lang="en-US" sz="6600" dirty="0">
              <a:solidFill>
                <a:schemeClr val="bg1"/>
              </a:solidFill>
              <a:latin typeface="Lucida Bright"/>
              <a:ea typeface="Times New Roman"/>
              <a:cs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r>
              <a:rPr lang="en-US" sz="6600" dirty="0">
                <a:solidFill>
                  <a:schemeClr val="bg1"/>
                </a:solidFill>
                <a:effectLst/>
                <a:latin typeface="Lucida Bright"/>
                <a:ea typeface="Times New Roman"/>
                <a:cs typeface="Times New Roman"/>
              </a:rPr>
              <a:t>How are Jupiter and Mercury alike and different?</a:t>
            </a:r>
            <a:endParaRPr lang="en-US" sz="6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1162050" algn="l"/>
              </a:tabLst>
            </a:pPr>
            <a:r>
              <a:rPr lang="en-US" sz="6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 </a:t>
            </a:r>
            <a:endParaRPr lang="en-US" sz="54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6482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Lesson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pPr marL="742950" lvl="0" indent="-742950">
              <a:spcBef>
                <a:spcPts val="0"/>
              </a:spcBef>
              <a:buAutoNum type="arabicPeriod"/>
              <a:tabLst>
                <a:tab pos="457200" algn="l"/>
                <a:tab pos="1162050" algn="l"/>
              </a:tabLst>
            </a:pP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</a:rPr>
              <a:t>Which of these is the largest object in the solar system?</a:t>
            </a: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endParaRPr lang="en-US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the sun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Mars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Venus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Saturn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6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10600" cy="59737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r>
              <a:rPr lang="en-US" sz="5400" dirty="0">
                <a:solidFill>
                  <a:schemeClr val="bg1"/>
                </a:solidFill>
                <a:latin typeface="Times New Roman"/>
                <a:ea typeface="Times New Roman"/>
              </a:rPr>
              <a:t>2. Which planet is closer to the sun than Earth?</a:t>
            </a: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endParaRPr lang="en-US" sz="44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800" dirty="0">
                <a:solidFill>
                  <a:schemeClr val="bg1"/>
                </a:solidFill>
                <a:latin typeface="Times New Roman"/>
                <a:ea typeface="Times New Roman"/>
              </a:rPr>
              <a:t>Venus</a:t>
            </a:r>
            <a:endParaRPr lang="en-US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800" dirty="0">
                <a:solidFill>
                  <a:schemeClr val="bg1"/>
                </a:solidFill>
                <a:latin typeface="Times New Roman"/>
                <a:ea typeface="Times New Roman"/>
              </a:rPr>
              <a:t>Mars</a:t>
            </a:r>
            <a:endParaRPr lang="en-US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800" dirty="0">
                <a:solidFill>
                  <a:schemeClr val="bg1"/>
                </a:solidFill>
                <a:latin typeface="Times New Roman"/>
                <a:ea typeface="Times New Roman"/>
              </a:rPr>
              <a:t>Neptune</a:t>
            </a:r>
            <a:endParaRPr lang="en-US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800" dirty="0">
                <a:solidFill>
                  <a:schemeClr val="bg1"/>
                </a:solidFill>
                <a:latin typeface="Times New Roman"/>
                <a:ea typeface="Times New Roman"/>
              </a:rPr>
              <a:t>Jupiter</a:t>
            </a:r>
            <a:endParaRPr lang="en-US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96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</a:rPr>
              <a:t>3. What do Earth and Saturn have in common?</a:t>
            </a: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endParaRPr lang="en-US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They are the same size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They both give off their own light.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They both move around the sun. 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They are both mostly made of gas. </a:t>
            </a:r>
            <a:endParaRPr lang="en-US" sz="32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46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r>
              <a:rPr lang="en-US" sz="4000" dirty="0">
                <a:solidFill>
                  <a:schemeClr val="bg1"/>
                </a:solidFill>
                <a:latin typeface="Times New Roman"/>
                <a:ea typeface="Times New Roman"/>
              </a:rPr>
              <a:t>4. </a:t>
            </a:r>
            <a:r>
              <a:rPr lang="en-US" sz="4800" dirty="0">
                <a:solidFill>
                  <a:schemeClr val="bg1"/>
                </a:solidFill>
                <a:latin typeface="Times New Roman"/>
                <a:ea typeface="Times New Roman"/>
              </a:rPr>
              <a:t>Which planet is farthest from the sun?</a:t>
            </a:r>
          </a:p>
          <a:p>
            <a:pPr marL="0" lvl="0" indent="0">
              <a:spcBef>
                <a:spcPts val="0"/>
              </a:spcBef>
              <a:buNone/>
              <a:tabLst>
                <a:tab pos="457200" algn="l"/>
                <a:tab pos="1162050" algn="l"/>
              </a:tabLst>
            </a:pPr>
            <a:endParaRPr lang="en-US" sz="40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</a:rPr>
              <a:t>Uranus</a:t>
            </a:r>
            <a:endParaRPr lang="en-US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</a:rPr>
              <a:t>Neptune</a:t>
            </a:r>
            <a:endParaRPr lang="en-US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</a:rPr>
              <a:t>Mars</a:t>
            </a:r>
            <a:endParaRPr lang="en-US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lvl="1">
              <a:spcBef>
                <a:spcPts val="0"/>
              </a:spcBef>
              <a:buFont typeface="+mj-lt"/>
              <a:buAutoNum type="alphaLcPeriod"/>
              <a:tabLst>
                <a:tab pos="914400" algn="l"/>
                <a:tab pos="1162050" algn="l"/>
              </a:tabLst>
            </a:pPr>
            <a:r>
              <a:rPr lang="en-US" sz="4400" dirty="0">
                <a:solidFill>
                  <a:schemeClr val="bg1"/>
                </a:solidFill>
                <a:latin typeface="Times New Roman"/>
                <a:ea typeface="Times New Roman"/>
              </a:rPr>
              <a:t>Jupiter</a:t>
            </a:r>
            <a:endParaRPr lang="en-US" sz="36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Eight of those objects, including Earth, are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planets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. </a:t>
            </a:r>
            <a:endParaRPr lang="en-US" sz="19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A </a:t>
            </a:r>
            <a:r>
              <a:rPr lang="en-US" sz="3000" b="1" dirty="0">
                <a:solidFill>
                  <a:prstClr val="white"/>
                </a:solidFill>
                <a:latin typeface="Times New Roman"/>
                <a:ea typeface="Times New Roman"/>
              </a:rPr>
              <a:t>planet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 is a large round body in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space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 that moves around a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star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, such as our sun.</a:t>
            </a:r>
            <a:endParaRPr lang="en-US" sz="19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The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curved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 path along with a planet or other space body moved is called its </a:t>
            </a:r>
            <a:r>
              <a:rPr lang="en-US" sz="30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orbit</a:t>
            </a:r>
            <a:r>
              <a:rPr lang="en-US" sz="3000" dirty="0">
                <a:solidFill>
                  <a:prstClr val="white"/>
                </a:solidFill>
                <a:latin typeface="Times New Roman"/>
                <a:ea typeface="Times New Roman"/>
              </a:rPr>
              <a:t>.  </a:t>
            </a:r>
            <a:endParaRPr lang="en-US" sz="19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lvl="0"/>
            <a:r>
              <a:rPr lang="en-US" sz="2600" dirty="0">
                <a:solidFill>
                  <a:prstClr val="white"/>
                </a:solidFill>
                <a:latin typeface="Times New Roman"/>
                <a:ea typeface="Times New Roman"/>
              </a:rPr>
              <a:t>Earth is the </a:t>
            </a:r>
            <a:r>
              <a:rPr lang="en-US" sz="2600" b="1" u="sng" dirty="0">
                <a:solidFill>
                  <a:prstClr val="white"/>
                </a:solidFill>
                <a:latin typeface="Times New Roman"/>
                <a:ea typeface="Times New Roman"/>
              </a:rPr>
              <a:t>third</a:t>
            </a:r>
            <a:r>
              <a:rPr lang="en-US" sz="2600" dirty="0">
                <a:solidFill>
                  <a:prstClr val="white"/>
                </a:solidFill>
                <a:latin typeface="Times New Roman"/>
                <a:ea typeface="Times New Roman"/>
              </a:rPr>
              <a:t> planet from the sun</a:t>
            </a:r>
            <a:endParaRPr lang="en-US" sz="30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067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6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This is the order that the planets orbit the sun: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1) Mercury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2) Venus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3) Earth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4) Mars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5) Jupiter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6) Saturn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7) Uranus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8) Neptune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40" y="1524000"/>
            <a:ext cx="606059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" y="6280666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Can you order the planets?  Click here to 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worm_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28" y="361953"/>
            <a:ext cx="1487038" cy="155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3743"/>
            <a:ext cx="54102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Mnemonic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5029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M</a:t>
            </a:r>
            <a:r>
              <a:rPr lang="en-GB" dirty="0">
                <a:solidFill>
                  <a:schemeClr val="bg1"/>
                </a:solidFill>
              </a:rPr>
              <a:t>y (</a:t>
            </a:r>
            <a:r>
              <a:rPr lang="en-GB" dirty="0">
                <a:solidFill>
                  <a:srgbClr val="FFFF00"/>
                </a:solidFill>
              </a:rPr>
              <a:t>M</a:t>
            </a:r>
            <a:r>
              <a:rPr lang="en-GB" dirty="0">
                <a:solidFill>
                  <a:schemeClr val="bg1"/>
                </a:solidFill>
              </a:rPr>
              <a:t>ercury)		</a:t>
            </a:r>
          </a:p>
          <a:p>
            <a:r>
              <a:rPr lang="en-GB" dirty="0">
                <a:solidFill>
                  <a:srgbClr val="FFFF00"/>
                </a:solidFill>
              </a:rPr>
              <a:t>V</a:t>
            </a:r>
            <a:r>
              <a:rPr lang="en-GB" dirty="0">
                <a:solidFill>
                  <a:schemeClr val="bg1"/>
                </a:solidFill>
              </a:rPr>
              <a:t>ery (</a:t>
            </a:r>
            <a:r>
              <a:rPr lang="en-GB" dirty="0">
                <a:solidFill>
                  <a:srgbClr val="FFFF00"/>
                </a:solidFill>
              </a:rPr>
              <a:t>V</a:t>
            </a:r>
            <a:r>
              <a:rPr lang="en-GB" dirty="0">
                <a:solidFill>
                  <a:schemeClr val="bg1"/>
                </a:solidFill>
              </a:rPr>
              <a:t>enus)</a:t>
            </a:r>
          </a:p>
          <a:p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>
                <a:solidFill>
                  <a:schemeClr val="bg1"/>
                </a:solidFill>
              </a:rPr>
              <a:t>xcited (</a:t>
            </a:r>
            <a:r>
              <a:rPr lang="en-GB" dirty="0">
                <a:solidFill>
                  <a:srgbClr val="FFFF00"/>
                </a:solidFill>
              </a:rPr>
              <a:t>E</a:t>
            </a:r>
            <a:r>
              <a:rPr lang="en-GB" dirty="0">
                <a:solidFill>
                  <a:schemeClr val="bg1"/>
                </a:solidFill>
              </a:rPr>
              <a:t>arth)</a:t>
            </a:r>
          </a:p>
          <a:p>
            <a:r>
              <a:rPr lang="en-GB" dirty="0">
                <a:solidFill>
                  <a:srgbClr val="FFFF00"/>
                </a:solidFill>
              </a:rPr>
              <a:t>M</a:t>
            </a:r>
            <a:r>
              <a:rPr lang="en-GB" dirty="0">
                <a:solidFill>
                  <a:schemeClr val="bg1"/>
                </a:solidFill>
              </a:rPr>
              <a:t>other (</a:t>
            </a:r>
            <a:r>
              <a:rPr lang="en-GB" dirty="0">
                <a:solidFill>
                  <a:srgbClr val="FFFF00"/>
                </a:solidFill>
              </a:rPr>
              <a:t>M</a:t>
            </a:r>
            <a:r>
              <a:rPr lang="en-GB" dirty="0">
                <a:solidFill>
                  <a:schemeClr val="bg1"/>
                </a:solidFill>
              </a:rPr>
              <a:t>ars)</a:t>
            </a:r>
          </a:p>
          <a:p>
            <a:r>
              <a:rPr lang="en-GB" dirty="0">
                <a:solidFill>
                  <a:srgbClr val="FFFF00"/>
                </a:solidFill>
              </a:rPr>
              <a:t>J</a:t>
            </a:r>
            <a:r>
              <a:rPr lang="en-GB" dirty="0">
                <a:solidFill>
                  <a:schemeClr val="bg1"/>
                </a:solidFill>
              </a:rPr>
              <a:t>ust (</a:t>
            </a:r>
            <a:r>
              <a:rPr lang="en-GB" dirty="0">
                <a:solidFill>
                  <a:srgbClr val="FFFF00"/>
                </a:solidFill>
              </a:rPr>
              <a:t>J</a:t>
            </a:r>
            <a:r>
              <a:rPr lang="en-GB" dirty="0">
                <a:solidFill>
                  <a:schemeClr val="bg1"/>
                </a:solidFill>
              </a:rPr>
              <a:t>upiter)</a:t>
            </a:r>
          </a:p>
          <a:p>
            <a:r>
              <a:rPr lang="en-GB" dirty="0">
                <a:solidFill>
                  <a:srgbClr val="FFFF00"/>
                </a:solidFill>
              </a:rPr>
              <a:t>S</a:t>
            </a:r>
            <a:r>
              <a:rPr lang="en-GB" dirty="0">
                <a:solidFill>
                  <a:schemeClr val="bg1"/>
                </a:solidFill>
              </a:rPr>
              <a:t>erved (</a:t>
            </a:r>
            <a:r>
              <a:rPr lang="en-GB" dirty="0">
                <a:solidFill>
                  <a:srgbClr val="FFFF00"/>
                </a:solidFill>
              </a:rPr>
              <a:t>S</a:t>
            </a:r>
            <a:r>
              <a:rPr lang="en-GB" dirty="0">
                <a:solidFill>
                  <a:schemeClr val="bg1"/>
                </a:solidFill>
              </a:rPr>
              <a:t>aturn)</a:t>
            </a:r>
          </a:p>
          <a:p>
            <a:r>
              <a:rPr lang="en-GB" dirty="0">
                <a:solidFill>
                  <a:srgbClr val="FFFF00"/>
                </a:solidFill>
              </a:rPr>
              <a:t>U</a:t>
            </a:r>
            <a:r>
              <a:rPr lang="en-GB" dirty="0">
                <a:solidFill>
                  <a:schemeClr val="bg1"/>
                </a:solidFill>
              </a:rPr>
              <a:t>s (</a:t>
            </a:r>
            <a:r>
              <a:rPr lang="en-GB" dirty="0">
                <a:solidFill>
                  <a:srgbClr val="FFFF00"/>
                </a:solidFill>
              </a:rPr>
              <a:t>U</a:t>
            </a:r>
            <a:r>
              <a:rPr lang="en-GB" dirty="0">
                <a:solidFill>
                  <a:schemeClr val="bg1"/>
                </a:solidFill>
              </a:rPr>
              <a:t>ranus)</a:t>
            </a:r>
          </a:p>
          <a:p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GB" dirty="0">
                <a:solidFill>
                  <a:schemeClr val="bg1"/>
                </a:solidFill>
              </a:rPr>
              <a:t>achos (</a:t>
            </a:r>
            <a:r>
              <a:rPr lang="en-GB" dirty="0">
                <a:solidFill>
                  <a:srgbClr val="FFFF00"/>
                </a:solidFill>
              </a:rPr>
              <a:t>N</a:t>
            </a:r>
            <a:r>
              <a:rPr lang="en-GB" dirty="0">
                <a:solidFill>
                  <a:schemeClr val="bg1"/>
                </a:solidFill>
              </a:rPr>
              <a:t>eptune)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Food Hungry Nachos by glit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438"/>
            <a:ext cx="1985289" cy="129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333" y="16002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M</a:t>
            </a:r>
            <a:r>
              <a:rPr lang="en-GB" sz="3600" dirty="0">
                <a:solidFill>
                  <a:schemeClr val="bg1"/>
                </a:solidFill>
              </a:rPr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V</a:t>
            </a:r>
            <a:r>
              <a:rPr lang="en-GB" sz="3600" dirty="0">
                <a:solidFill>
                  <a:schemeClr val="bg1"/>
                </a:solidFill>
              </a:rPr>
              <a:t>icious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E</a:t>
            </a:r>
            <a:r>
              <a:rPr lang="en-GB" sz="3600" dirty="0">
                <a:solidFill>
                  <a:schemeClr val="bg1"/>
                </a:solidFill>
              </a:rPr>
              <a:t>arthworm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M</a:t>
            </a:r>
            <a:r>
              <a:rPr lang="en-GB" sz="3600" dirty="0">
                <a:solidFill>
                  <a:schemeClr val="bg1"/>
                </a:solidFill>
              </a:rPr>
              <a:t>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J</a:t>
            </a:r>
            <a:r>
              <a:rPr lang="en-GB" sz="3600" dirty="0">
                <a:solidFill>
                  <a:schemeClr val="bg1"/>
                </a:solidFill>
              </a:rPr>
              <a:t>ust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S</a:t>
            </a:r>
            <a:r>
              <a:rPr lang="en-GB" sz="3600" dirty="0">
                <a:solidFill>
                  <a:schemeClr val="bg1"/>
                </a:solidFill>
              </a:rPr>
              <a:t>wallow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U</a:t>
            </a:r>
            <a:r>
              <a:rPr lang="en-GB" sz="3600" dirty="0">
                <a:solidFill>
                  <a:schemeClr val="bg1"/>
                </a:solidFill>
              </a:rPr>
              <a:t>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N</a:t>
            </a:r>
            <a:r>
              <a:rPr lang="en-GB" sz="3600" dirty="0">
                <a:solidFill>
                  <a:schemeClr val="bg1"/>
                </a:solidFill>
              </a:rPr>
              <a:t>ow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5340391" cy="35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first four planets in our solar system are called </a:t>
            </a:r>
            <a:r>
              <a:rPr lang="en-US" i="1" dirty="0">
                <a:solidFill>
                  <a:schemeClr val="bg1"/>
                </a:solidFill>
              </a:rPr>
              <a:t>the </a:t>
            </a:r>
            <a:r>
              <a:rPr lang="en-US" b="1" i="1" u="sng" dirty="0">
                <a:solidFill>
                  <a:schemeClr val="bg1"/>
                </a:solidFill>
              </a:rPr>
              <a:t>inner planets</a:t>
            </a:r>
            <a:r>
              <a:rPr lang="en-US" b="1" u="sng" dirty="0">
                <a:solidFill>
                  <a:schemeClr val="bg1"/>
                </a:solidFill>
              </a:rPr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5029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>
                <a:solidFill>
                  <a:schemeClr val="bg1"/>
                </a:solidFill>
              </a:rPr>
              <a:t>Mercury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Venus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Earth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Mars</a:t>
            </a:r>
          </a:p>
          <a:p>
            <a:pPr lvl="0"/>
            <a:endParaRPr lang="en-US" b="1" u="sng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Earth is the </a:t>
            </a:r>
            <a:r>
              <a:rPr lang="en-US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largest</a:t>
            </a:r>
            <a:r>
              <a:rPr lang="en-US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of these inner planets, followed by Venus, Mars, and Mercury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The </a:t>
            </a:r>
            <a:r>
              <a:rPr lang="en-US" sz="6000" b="1" i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outer planets</a:t>
            </a:r>
            <a:r>
              <a:rPr lang="en-US" sz="60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are: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en-US" sz="36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657600" cy="4953000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/>
              <a:buChar char=""/>
              <a:tabLst>
                <a:tab pos="457200" algn="l"/>
              </a:tabLst>
            </a:pPr>
            <a:r>
              <a:rPr lang="en-US" sz="44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Jupiter</a:t>
            </a:r>
            <a:endParaRPr lang="en-US" sz="3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Wingdings"/>
              <a:buChar char=""/>
              <a:tabLst>
                <a:tab pos="457200" algn="l"/>
              </a:tabLst>
            </a:pPr>
            <a:r>
              <a:rPr lang="en-US" sz="44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Saturn</a:t>
            </a:r>
            <a:endParaRPr lang="en-US" sz="3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Wingdings"/>
              <a:buChar char=""/>
              <a:tabLst>
                <a:tab pos="457200" algn="l"/>
              </a:tabLst>
            </a:pPr>
            <a:r>
              <a:rPr lang="en-US" sz="44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Uranus</a:t>
            </a:r>
            <a:endParaRPr lang="en-US" sz="3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lvl="0">
              <a:spcBef>
                <a:spcPts val="0"/>
              </a:spcBef>
              <a:buFont typeface="Wingdings"/>
              <a:buChar char=""/>
              <a:tabLst>
                <a:tab pos="457200" algn="l"/>
              </a:tabLst>
            </a:pPr>
            <a:r>
              <a:rPr lang="en-US" sz="4400" b="1" u="sng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Neptune</a:t>
            </a:r>
            <a:endParaRPr lang="en-US" sz="3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56" y="1752600"/>
            <a:ext cx="659946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9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925</Words>
  <Application>Microsoft Office PowerPoint</Application>
  <PresentationFormat>On-screen Show (4:3)</PresentationFormat>
  <Paragraphs>158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Kristen ITC</vt:lpstr>
      <vt:lpstr>Lucida Bright</vt:lpstr>
      <vt:lpstr>Symbol</vt:lpstr>
      <vt:lpstr>Times New Roman</vt:lpstr>
      <vt:lpstr>Wingdings</vt:lpstr>
      <vt:lpstr>Office Theme</vt:lpstr>
      <vt:lpstr>The Solar System &amp; Planets 4th Grade Science</vt:lpstr>
      <vt:lpstr>The Sun </vt:lpstr>
      <vt:lpstr>The Solar System and Planets </vt:lpstr>
      <vt:lpstr>PowerPoint Presentation</vt:lpstr>
      <vt:lpstr>PowerPoint Presentation</vt:lpstr>
      <vt:lpstr>This is the order that the planets orbit the sun:</vt:lpstr>
      <vt:lpstr>Mnemonic  </vt:lpstr>
      <vt:lpstr> The first four planets in our solar system are called the inner planets.  </vt:lpstr>
      <vt:lpstr>The outer planets are: </vt:lpstr>
      <vt:lpstr>PowerPoint Presentation</vt:lpstr>
      <vt:lpstr> Jupiter’s diameter is more than eleven times larger than Earth’s </vt:lpstr>
      <vt:lpstr>The inner and outer planets have certain features that you can use to compare and contrast them</vt:lpstr>
      <vt:lpstr> This is the order of the planets from smallest to largest: </vt:lpstr>
      <vt:lpstr>Did you know??</vt:lpstr>
      <vt:lpstr> The solar system includes other, smaller objects, too.   </vt:lpstr>
      <vt:lpstr> A moon is a natural object that moves in an orbit around a planet </vt:lpstr>
      <vt:lpstr>PowerPoint Presentation</vt:lpstr>
      <vt:lpstr>PowerPoint Presentation</vt:lpstr>
      <vt:lpstr>Ceres is the smallest dwarf planet known.  It orbits the sun between Mars and Jupiter</vt:lpstr>
      <vt:lpstr>PowerPoint Presentation</vt:lpstr>
      <vt:lpstr> Investigating the Planets </vt:lpstr>
      <vt:lpstr>Hubble Space Telescope</vt:lpstr>
      <vt:lpstr>The Hubble Space Telescope was put into space in 1990 and still orbits Earth.   </vt:lpstr>
      <vt:lpstr>Hubble Space Telescope Image of Nebula and Star V838 Monocerotis Photo</vt:lpstr>
      <vt:lpstr>Another Hubble image </vt:lpstr>
      <vt:lpstr>See more Hubble images   Hubble Site </vt:lpstr>
      <vt:lpstr>PowerPoint Presentation</vt:lpstr>
      <vt:lpstr>  Some, like the Phoenix Mars Lander, are designed to land on planets.   </vt:lpstr>
      <vt:lpstr>Each probe also includes scientific instruments, such as the Mars Exploration Rover, a vehicle used to collect data on Mars</vt:lpstr>
      <vt:lpstr>PowerPoint Presentation</vt:lpstr>
      <vt:lpstr>   Cick here for more Interactive Videos of the Solar System    Discussion Question </vt:lpstr>
      <vt:lpstr>Lesson Review 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 &amp; Beyond  4th Grade Science</dc:title>
  <dc:creator>Goodman, Camille</dc:creator>
  <cp:lastModifiedBy>Alterman, Heather</cp:lastModifiedBy>
  <cp:revision>102</cp:revision>
  <dcterms:created xsi:type="dcterms:W3CDTF">2014-01-21T03:19:41Z</dcterms:created>
  <dcterms:modified xsi:type="dcterms:W3CDTF">2016-12-01T13:16:39Z</dcterms:modified>
</cp:coreProperties>
</file>