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07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9E2FF-0258-4742-8A8A-1273D9327F44}" type="datetimeFigureOut">
              <a:rPr lang="en-US" smtClean="0"/>
              <a:t>4/4/2014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C3E3-630E-46AD-86DB-C64DFF191B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9E2FF-0258-4742-8A8A-1273D9327F44}" type="datetimeFigureOut">
              <a:rPr lang="en-US" smtClean="0"/>
              <a:t>4/4/2014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C3E3-630E-46AD-86DB-C64DFF191B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9E2FF-0258-4742-8A8A-1273D9327F44}" type="datetimeFigureOut">
              <a:rPr lang="en-US" smtClean="0"/>
              <a:t>4/4/2014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C3E3-630E-46AD-86DB-C64DFF191B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9E2FF-0258-4742-8A8A-1273D9327F44}" type="datetimeFigureOut">
              <a:rPr lang="en-US" smtClean="0"/>
              <a:t>4/4/2014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C3E3-630E-46AD-86DB-C64DFF191B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9E2FF-0258-4742-8A8A-1273D9327F44}" type="datetimeFigureOut">
              <a:rPr lang="en-US" smtClean="0"/>
              <a:t>4/4/2014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C3E3-630E-46AD-86DB-C64DFF191B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9E2FF-0258-4742-8A8A-1273D9327F44}" type="datetimeFigureOut">
              <a:rPr lang="en-US" smtClean="0"/>
              <a:t>4/4/2014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C3E3-630E-46AD-86DB-C64DFF191B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9E2FF-0258-4742-8A8A-1273D9327F44}" type="datetimeFigureOut">
              <a:rPr lang="en-US" smtClean="0"/>
              <a:t>4/4/2014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C3E3-630E-46AD-86DB-C64DFF191B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9E2FF-0258-4742-8A8A-1273D9327F44}" type="datetimeFigureOut">
              <a:rPr lang="en-US" smtClean="0"/>
              <a:t>4/4/2014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C3E3-630E-46AD-86DB-C64DFF191B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9E2FF-0258-4742-8A8A-1273D9327F44}" type="datetimeFigureOut">
              <a:rPr lang="en-US" smtClean="0"/>
              <a:t>4/4/2014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C3E3-630E-46AD-86DB-C64DFF191B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9E2FF-0258-4742-8A8A-1273D9327F44}" type="datetimeFigureOut">
              <a:rPr lang="en-US" smtClean="0"/>
              <a:t>4/4/2014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C3E3-630E-46AD-86DB-C64DFF191B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9E2FF-0258-4742-8A8A-1273D9327F44}" type="datetimeFigureOut">
              <a:rPr lang="en-US" smtClean="0"/>
              <a:t>4/4/2014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C3E3-630E-46AD-86DB-C64DFF191BA0}" type="slidenum">
              <a:rPr lang="en-US" smtClean="0"/>
              <a:t>‹#›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4C9E2FF-0258-4742-8A8A-1273D9327F44}" type="datetimeFigureOut">
              <a:rPr lang="en-US" smtClean="0"/>
              <a:t>4/4/2014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C6CC3E3-630E-46AD-86DB-C64DFF191BA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sheppardsoftware.com/content/animals/kidscorner/games/foodchaingame.ht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743200"/>
            <a:ext cx="7117180" cy="1470025"/>
          </a:xfrm>
        </p:spPr>
        <p:txBody>
          <a:bodyPr/>
          <a:lstStyle/>
          <a:p>
            <a:pPr algn="ctr"/>
            <a:r>
              <a:rPr lang="en-US" sz="9600" b="1" dirty="0" smtClean="0">
                <a:solidFill>
                  <a:srgbClr val="3207EB"/>
                </a:solidFill>
                <a:latin typeface="Gigi" pitchFamily="82" charset="0"/>
              </a:rPr>
              <a:t>Ecosystems</a:t>
            </a:r>
            <a:endParaRPr lang="en-US" sz="9600" b="1" dirty="0">
              <a:solidFill>
                <a:srgbClr val="3207EB"/>
              </a:solidFill>
              <a:latin typeface="Gigi" pitchFamily="82" charset="0"/>
            </a:endParaRPr>
          </a:p>
        </p:txBody>
      </p:sp>
      <p:pic>
        <p:nvPicPr>
          <p:cNvPr id="1026" name="Picture 2" descr="C:\Users\torgersenh\AppData\Local\Microsoft\Windows\Temporary Internet Files\Content.IE5\73C0VMXD\MP90040187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74130">
            <a:off x="533399" y="394468"/>
            <a:ext cx="2838453" cy="1891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orgersenh\AppData\Local\Microsoft\Windows\Temporary Internet Files\Content.IE5\JB1Y1ZV5\MP90040111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1047">
            <a:off x="6447066" y="3992865"/>
            <a:ext cx="2079320" cy="260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orgersenh\AppData\Local\Microsoft\Windows\Temporary Internet Files\Content.IE5\CB6MY265\MP900425158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5599">
            <a:off x="349128" y="4572000"/>
            <a:ext cx="2673350" cy="177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torgersenh\AppData\Local\Microsoft\Windows\Temporary Internet Files\Content.IE5\S430WAYR\MP900400726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6828">
            <a:off x="5921315" y="710341"/>
            <a:ext cx="2658557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37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0695" y="1683327"/>
            <a:ext cx="7125112" cy="28194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US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Let’s play the food chain game!</a:t>
            </a:r>
          </a:p>
          <a:p>
            <a:pPr marL="0" indent="0" algn="ctr">
              <a:buNone/>
            </a:pPr>
            <a:endParaRPr lang="en-US" sz="2800" dirty="0" smtClean="0">
              <a:solidFill>
                <a:schemeClr val="accent2">
                  <a:lumMod val="50000"/>
                </a:schemeClr>
              </a:solidFill>
              <a:hlinkClick r:id="rId2"/>
            </a:endParaRPr>
          </a:p>
          <a:p>
            <a:pPr marL="0" indent="0" algn="ctr">
              <a:buNone/>
            </a:pPr>
            <a:r>
              <a:rPr lang="en-US" sz="2800" dirty="0" smtClean="0">
                <a:hlinkClick r:id="rId2"/>
              </a:rPr>
              <a:t>http</a:t>
            </a:r>
            <a:r>
              <a:rPr lang="en-US" sz="2800" dirty="0">
                <a:hlinkClick r:id="rId2"/>
              </a:rPr>
              <a:t>://</a:t>
            </a:r>
            <a:r>
              <a:rPr lang="en-US" sz="2800" dirty="0" smtClean="0">
                <a:hlinkClick r:id="rId2"/>
              </a:rPr>
              <a:t>www.sheppardsoftware.com/content/animals/kidscorner/games/foodchaingame.htm</a:t>
            </a:r>
            <a:endParaRPr lang="en-US" sz="2800" dirty="0" smtClean="0"/>
          </a:p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FF00"/>
                </a:solidFill>
                <a:latin typeface="Gigi" pitchFamily="82" charset="0"/>
              </a:rPr>
              <a:t>Food Chain</a:t>
            </a:r>
            <a:endParaRPr lang="en-US" sz="5400" dirty="0">
              <a:solidFill>
                <a:srgbClr val="FFFF00"/>
              </a:solidFill>
              <a:latin typeface="Gigi" pitchFamily="8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495800"/>
            <a:ext cx="5561302" cy="2168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584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1116" y="1780309"/>
            <a:ext cx="6839157" cy="2209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Explain the energy transfer rule. How much energy does an organism acquire from its food?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FF00"/>
                </a:solidFill>
                <a:latin typeface="Gigi" pitchFamily="82" charset="0"/>
              </a:rPr>
              <a:t>Energy Transfer</a:t>
            </a:r>
            <a:endParaRPr lang="en-US" sz="5400" dirty="0">
              <a:solidFill>
                <a:srgbClr val="FFFF00"/>
              </a:solidFill>
              <a:latin typeface="Gigi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38600" y="3962400"/>
            <a:ext cx="4114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Food chains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 show how energy moves through an 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ecosystem</a:t>
            </a:r>
            <a:r>
              <a:rPr lang="en-US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. 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When an organism eats, the organism only gets 10% of the energy from its food. For example, if a snake ate a field mouse, the snake would only get 10% of the energy from the field mouse.</a:t>
            </a:r>
            <a:endParaRPr lang="en-U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146" name="Picture 2" descr="http://www.maurilioamorim.com/wp-content/uploads/2011/07/10-perc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58893">
            <a:off x="626116" y="3958641"/>
            <a:ext cx="3008376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72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2653" y="1447800"/>
            <a:ext cx="7125112" cy="1524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We can also show the transfer of energy using an energy pyramid. Where would we place the following on the energy pyramid?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FF00"/>
                </a:solidFill>
                <a:latin typeface="Gigi" pitchFamily="82" charset="0"/>
              </a:rPr>
              <a:t>Energy Transfer</a:t>
            </a:r>
            <a:endParaRPr lang="en-US" sz="5400" dirty="0">
              <a:solidFill>
                <a:srgbClr val="FFFF00"/>
              </a:solidFill>
              <a:latin typeface="Gigi" pitchFamily="8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57200" y="2625436"/>
            <a:ext cx="4933950" cy="3943350"/>
            <a:chOff x="0" y="0"/>
            <a:chExt cx="5143500" cy="4686300"/>
          </a:xfrm>
        </p:grpSpPr>
        <p:sp>
          <p:nvSpPr>
            <p:cNvPr id="6" name="Isosceles Triangle 5"/>
            <p:cNvSpPr/>
            <p:nvPr/>
          </p:nvSpPr>
          <p:spPr>
            <a:xfrm>
              <a:off x="0" y="0"/>
              <a:ext cx="5143500" cy="4686300"/>
            </a:xfrm>
            <a:prstGeom prst="triangl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568619" y="3657600"/>
              <a:ext cx="40005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1106501" y="2620255"/>
              <a:ext cx="2918068" cy="10231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828800" y="1367758"/>
              <a:ext cx="14859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 Box 17"/>
          <p:cNvSpPr txBox="1"/>
          <p:nvPr/>
        </p:nvSpPr>
        <p:spPr>
          <a:xfrm>
            <a:off x="4599708" y="3516454"/>
            <a:ext cx="3629892" cy="1066801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>
            <a:ext uri="{C572A759-6A51-4108-AA02-DFA0A04FC94B}">
              <ma14:wrappingTextBox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Trebuchet MS"/>
                <a:ea typeface="MS Mincho"/>
                <a:cs typeface="Arial"/>
              </a:rPr>
              <a:t> </a:t>
            </a:r>
            <a:endParaRPr lang="en-US" sz="1400" dirty="0">
              <a:effectLst/>
              <a:latin typeface="Cambria"/>
              <a:ea typeface="MS Mincho"/>
              <a:cs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Trebuchet MS"/>
                <a:ea typeface="MS Mincho"/>
                <a:cs typeface="Arial"/>
              </a:rPr>
              <a:t>producer     secondary consumer</a:t>
            </a:r>
            <a:endParaRPr lang="en-US" sz="1400" dirty="0">
              <a:effectLst/>
              <a:latin typeface="Cambria"/>
              <a:ea typeface="MS Mincho"/>
              <a:cs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Trebuchet MS"/>
                <a:ea typeface="MS Mincho"/>
                <a:cs typeface="Arial"/>
              </a:rPr>
              <a:t> </a:t>
            </a:r>
            <a:endParaRPr lang="en-US" sz="1400" dirty="0">
              <a:effectLst/>
              <a:latin typeface="Cambria"/>
              <a:ea typeface="MS Mincho"/>
              <a:cs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Trebuchet MS"/>
                <a:ea typeface="MS Mincho"/>
                <a:cs typeface="Arial"/>
              </a:rPr>
              <a:t>tertiary consumer      primary consumer</a:t>
            </a:r>
            <a:endParaRPr lang="en-US" sz="1400" dirty="0">
              <a:effectLst/>
              <a:latin typeface="Cambria"/>
              <a:ea typeface="MS Mincho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Trebuchet MS"/>
                <a:ea typeface="MS Mincho"/>
                <a:cs typeface="Arial"/>
              </a:rPr>
              <a:t> </a:t>
            </a:r>
            <a:endParaRPr lang="en-US" sz="1400" dirty="0">
              <a:effectLst/>
              <a:latin typeface="Cambria"/>
              <a:ea typeface="MS Mincho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17048" y="5943600"/>
            <a:ext cx="3200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producer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64671" y="5105400"/>
            <a:ext cx="3200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Primary consumer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99308" y="3135454"/>
            <a:ext cx="3200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Tertiary consumer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71600" y="4202255"/>
            <a:ext cx="3200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Secondary consumer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17077" y="4999488"/>
            <a:ext cx="3219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Why are there fewer tertiary consumers within an ecosystem?</a:t>
            </a:r>
            <a:endParaRPr lang="en-U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84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10" grpId="0" animBg="1"/>
      <p:bldP spid="11" grpId="0"/>
      <p:bldP spid="12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86000"/>
            <a:ext cx="7125112" cy="1981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7200" dirty="0" smtClean="0">
                <a:solidFill>
                  <a:schemeClr val="accent2">
                    <a:lumMod val="50000"/>
                  </a:schemeClr>
                </a:solidFill>
              </a:rPr>
              <a:t>What is an ecosystem?</a:t>
            </a:r>
            <a:endParaRPr lang="en-US" sz="7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73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600200"/>
            <a:ext cx="7125112" cy="40514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>
                <a:solidFill>
                  <a:schemeClr val="accent2">
                    <a:lumMod val="50000"/>
                  </a:schemeClr>
                </a:solidFill>
              </a:rPr>
              <a:t>An </a:t>
            </a:r>
            <a:r>
              <a:rPr lang="en-US" sz="4400" b="1" dirty="0">
                <a:solidFill>
                  <a:srgbClr val="FFFF00"/>
                </a:solidFill>
              </a:rPr>
              <a:t>ecosystem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</a:rPr>
              <a:t>, short for 'ecological system', includes all the living organisms existing together in a particular </a:t>
            </a:r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</a:rPr>
              <a:t>area, or </a:t>
            </a:r>
            <a:r>
              <a:rPr lang="en-US" sz="4400" i="1" dirty="0" smtClean="0">
                <a:solidFill>
                  <a:schemeClr val="accent2">
                    <a:lumMod val="50000"/>
                  </a:schemeClr>
                </a:solidFill>
              </a:rPr>
              <a:t>community. </a:t>
            </a:r>
            <a:endParaRPr lang="en-US" sz="4400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3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125112" cy="40514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...an organism is </a:t>
            </a:r>
            <a:r>
              <a:rPr lang="en-US" sz="3600" i="1" u="sng" dirty="0" smtClean="0">
                <a:solidFill>
                  <a:schemeClr val="accent2">
                    <a:lumMod val="50000"/>
                  </a:schemeClr>
                </a:solidFill>
              </a:rPr>
              <a:t>any living thing</a:t>
            </a:r>
            <a:r>
              <a:rPr lang="en-US" sz="3600" i="1" dirty="0" smtClean="0">
                <a:solidFill>
                  <a:schemeClr val="accent2">
                    <a:lumMod val="50000"/>
                  </a:schemeClr>
                </a:solidFill>
              </a:rPr>
              <a:t>! </a:t>
            </a:r>
          </a:p>
          <a:p>
            <a:pPr marL="0" indent="0" algn="ctr">
              <a:buNone/>
            </a:pPr>
            <a:endParaRPr lang="en-US" sz="3600" i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Now, name some organisms that YOU know!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381000"/>
            <a:ext cx="655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FF00"/>
                </a:solidFill>
                <a:latin typeface="Gigi" pitchFamily="82" charset="0"/>
              </a:rPr>
              <a:t>Remember…</a:t>
            </a:r>
            <a:endParaRPr lang="en-US" sz="5400" b="1" dirty="0">
              <a:solidFill>
                <a:srgbClr val="FFFF00"/>
              </a:solidFill>
              <a:latin typeface="Gigi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56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8607" y="304800"/>
            <a:ext cx="7125113" cy="924475"/>
          </a:xfrm>
        </p:spPr>
        <p:txBody>
          <a:bodyPr/>
          <a:lstStyle/>
          <a:p>
            <a:pPr algn="ctr"/>
            <a:r>
              <a:rPr lang="en-US" sz="5400" b="1" dirty="0" smtClean="0">
                <a:solidFill>
                  <a:srgbClr val="FFFF00"/>
                </a:solidFill>
                <a:latin typeface="Gigi" pitchFamily="82" charset="0"/>
              </a:rPr>
              <a:t>Population</a:t>
            </a:r>
            <a:endParaRPr lang="en-US" sz="5400" b="1" dirty="0">
              <a:solidFill>
                <a:srgbClr val="FFFF00"/>
              </a:solidFill>
              <a:latin typeface="Gigi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7125112" cy="30608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</a:rPr>
              <a:t>How does ‘population’ relate to an ecosystem? Support your answer with an example!</a:t>
            </a:r>
            <a:endParaRPr lang="en-US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61164" y="4419600"/>
            <a:ext cx="342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</a:t>
            </a:r>
            <a:r>
              <a:rPr lang="en-US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 </a:t>
            </a:r>
            <a:r>
              <a:rPr lang="en-US" sz="2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population</a:t>
            </a:r>
            <a:r>
              <a:rPr lang="en-US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 is a group of </a:t>
            </a:r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organisms that </a:t>
            </a:r>
            <a:r>
              <a:rPr lang="en-US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are the same species living together in a </a:t>
            </a:r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community.</a:t>
            </a:r>
            <a:endParaRPr lang="en-US" sz="2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66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b="1" dirty="0" smtClean="0">
                <a:solidFill>
                  <a:srgbClr val="FFFF00"/>
                </a:solidFill>
                <a:latin typeface="Gigi" pitchFamily="82" charset="0"/>
              </a:rPr>
              <a:t>Producers, Consumers </a:t>
            </a:r>
            <a:br>
              <a:rPr lang="en-US" sz="5400" b="1" dirty="0" smtClean="0">
                <a:solidFill>
                  <a:srgbClr val="FFFF00"/>
                </a:solidFill>
                <a:latin typeface="Gigi" pitchFamily="82" charset="0"/>
              </a:rPr>
            </a:br>
            <a:r>
              <a:rPr lang="en-US" sz="5400" b="1" dirty="0" smtClean="0">
                <a:solidFill>
                  <a:srgbClr val="FFFF00"/>
                </a:solidFill>
                <a:latin typeface="Gigi" pitchFamily="82" charset="0"/>
              </a:rPr>
              <a:t>and Decomposers</a:t>
            </a:r>
            <a:endParaRPr lang="en-US" sz="5400" b="1" dirty="0">
              <a:solidFill>
                <a:srgbClr val="FFFF00"/>
              </a:solidFill>
              <a:latin typeface="Gigi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52600"/>
            <a:ext cx="7125112" cy="4051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Within an ecosystem we have producers, consumers, and decomposers. Explain what each of these roles are, and support your answer with examples!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54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FF00"/>
                </a:solidFill>
                <a:latin typeface="Gigi" pitchFamily="82" charset="0"/>
              </a:rPr>
              <a:t>Producers</a:t>
            </a:r>
            <a:endParaRPr lang="en-US" sz="5400" dirty="0">
              <a:solidFill>
                <a:srgbClr val="FFFF00"/>
              </a:solidFill>
              <a:latin typeface="Gigi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76400"/>
            <a:ext cx="7125112" cy="236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Producers use the energy from the sun to </a:t>
            </a:r>
            <a:r>
              <a:rPr lang="en-US" sz="2400" i="1" dirty="0" smtClean="0">
                <a:solidFill>
                  <a:schemeClr val="accent2">
                    <a:lumMod val="50000"/>
                  </a:schemeClr>
                </a:solidFill>
              </a:rPr>
              <a:t>produce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their own food! Examples of producers include bushes, trees, flowers, and shrubs. 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torgersenh\AppData\Local\Microsoft\Windows\Temporary Internet Files\Content.IE5\CB6MY265\MP90014529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581400"/>
            <a:ext cx="1809200" cy="280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orgersenh\AppData\Local\Microsoft\Windows\Temporary Internet Files\Content.IE5\INPGULRW\MP900201224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963471"/>
            <a:ext cx="2828516" cy="189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torgersenh\AppData\Local\Microsoft\Windows\Temporary Internet Files\Content.IE5\73C0VMXD\MP900406962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45" y="3963470"/>
            <a:ext cx="2800019" cy="186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65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relationshipplaybook.com/wp-content/uploads/2011/02/hawk-in-flig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17474">
            <a:off x="7679570" y="5253913"/>
            <a:ext cx="1185584" cy="14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peppysdevelopments.files.wordpress.com/2010/11/field-mou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93793">
            <a:off x="7717266" y="2546425"/>
            <a:ext cx="1296171" cy="80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990600"/>
            <a:ext cx="7125112" cy="50506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Consumers must </a:t>
            </a:r>
            <a:r>
              <a:rPr lang="en-US" b="1" i="1" dirty="0" smtClean="0">
                <a:solidFill>
                  <a:schemeClr val="accent2">
                    <a:lumMod val="50000"/>
                  </a:schemeClr>
                </a:solidFill>
              </a:rPr>
              <a:t>consume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food for energy! There are a few kinds of consumers. They are: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-Primary Consumer: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These consumers eat the producers. Primary consumers are herbivores. (Ex: a field mouse)</a:t>
            </a:r>
          </a:p>
          <a:p>
            <a:pPr marL="0" indent="0">
              <a:buNone/>
            </a:pPr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-Secondary Consumer: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These consumers eat primary consumers. Secondary Consumers are carnivores. (Ex: a snake)</a:t>
            </a:r>
          </a:p>
          <a:p>
            <a:pPr marL="0" indent="0">
              <a:buNone/>
            </a:pPr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-Tertiary Consumer: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These consumers eat the secondary consumers. Tertiary consumers are usually the predators within an ecosystem (and primary and secondary consumers are usually considered the prey).  (Ex: a hawk)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125113" cy="924475"/>
          </a:xfrm>
        </p:spPr>
        <p:txBody>
          <a:bodyPr/>
          <a:lstStyle/>
          <a:p>
            <a:pPr algn="ctr"/>
            <a:r>
              <a:rPr lang="en-US" sz="5400" dirty="0" smtClean="0">
                <a:solidFill>
                  <a:srgbClr val="FFFF00"/>
                </a:solidFill>
                <a:latin typeface="Gigi" pitchFamily="82" charset="0"/>
              </a:rPr>
              <a:t>Consumers</a:t>
            </a:r>
            <a:endParaRPr lang="en-US" sz="5400" dirty="0">
              <a:solidFill>
                <a:srgbClr val="FFFF00"/>
              </a:solidFill>
              <a:latin typeface="Gigi" pitchFamily="82" charset="0"/>
            </a:endParaRPr>
          </a:p>
        </p:txBody>
      </p:sp>
      <p:pic>
        <p:nvPicPr>
          <p:cNvPr id="3075" name="Picture 3" descr="C:\Users\torgersenh\AppData\Local\Microsoft\Windows\Temporary Internet Files\Content.IE5\73C0VMXD\MP900406961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59016">
            <a:off x="7621709" y="3882895"/>
            <a:ext cx="1364597" cy="90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51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524000"/>
            <a:ext cx="7125112" cy="25059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Decomposers break down waste and dead animals and return the nutrients back into the earth. Examples of decomposers include mushrooms, fungi, and lichen (found in the tundra ecosystem!)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FF00"/>
                </a:solidFill>
                <a:latin typeface="Gigi" pitchFamily="82" charset="0"/>
              </a:rPr>
              <a:t>Decomposers</a:t>
            </a:r>
            <a:endParaRPr lang="en-US" sz="5400" dirty="0">
              <a:solidFill>
                <a:srgbClr val="FFFF00"/>
              </a:solidFill>
              <a:latin typeface="Gigi" pitchFamily="82" charset="0"/>
            </a:endParaRPr>
          </a:p>
        </p:txBody>
      </p:sp>
      <p:pic>
        <p:nvPicPr>
          <p:cNvPr id="4098" name="Picture 2" descr="C:\Users\torgersenh\AppData\Local\Microsoft\Windows\Temporary Internet Files\Content.IE5\73C0VMXD\MP90038653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63979"/>
            <a:ext cx="1581315" cy="221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ucmp.berkeley.edu/fungi/basidio/mushroomsi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897242"/>
            <a:ext cx="3429000" cy="229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schmidling.com/lichen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883289"/>
            <a:ext cx="2622550" cy="2311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53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Spring</Template>
  <TotalTime>85</TotalTime>
  <Words>312</Words>
  <Application>Microsoft Office PowerPoint</Application>
  <PresentationFormat>On-screen Show (4:3)</PresentationFormat>
  <Paragraphs>44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Spring</vt:lpstr>
      <vt:lpstr>Ecosystems</vt:lpstr>
      <vt:lpstr>PowerPoint Presentation</vt:lpstr>
      <vt:lpstr>PowerPoint Presentation</vt:lpstr>
      <vt:lpstr>PowerPoint Presentation</vt:lpstr>
      <vt:lpstr>Population</vt:lpstr>
      <vt:lpstr>Producers, Consumers  and Decomposers</vt:lpstr>
      <vt:lpstr>Producers</vt:lpstr>
      <vt:lpstr>Consumers</vt:lpstr>
      <vt:lpstr>Decomposers</vt:lpstr>
      <vt:lpstr>Food Chain</vt:lpstr>
      <vt:lpstr>Energy Transfer</vt:lpstr>
      <vt:lpstr>Energy Transfer</vt:lpstr>
    </vt:vector>
  </TitlesOfParts>
  <Company>FCSS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Ecosystems</dc:title>
  <dc:creator>Windows User</dc:creator>
  <cp:lastModifiedBy>Windows User</cp:lastModifiedBy>
  <cp:revision>9</cp:revision>
  <dcterms:created xsi:type="dcterms:W3CDTF">2013-04-09T22:01:10Z</dcterms:created>
  <dcterms:modified xsi:type="dcterms:W3CDTF">2014-04-04T16:06:50Z</dcterms:modified>
</cp:coreProperties>
</file>