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2"/>
  </p:notesMasterIdLst>
  <p:sldIdLst>
    <p:sldId id="256" r:id="rId3"/>
    <p:sldId id="257" r:id="rId4"/>
    <p:sldId id="286" r:id="rId5"/>
    <p:sldId id="258" r:id="rId6"/>
    <p:sldId id="259" r:id="rId7"/>
    <p:sldId id="273" r:id="rId8"/>
    <p:sldId id="291" r:id="rId9"/>
    <p:sldId id="292" r:id="rId10"/>
    <p:sldId id="274" r:id="rId11"/>
    <p:sldId id="293" r:id="rId12"/>
    <p:sldId id="294" r:id="rId13"/>
    <p:sldId id="284" r:id="rId14"/>
    <p:sldId id="295" r:id="rId15"/>
    <p:sldId id="296" r:id="rId16"/>
    <p:sldId id="297" r:id="rId17"/>
    <p:sldId id="269" r:id="rId18"/>
    <p:sldId id="300" r:id="rId19"/>
    <p:sldId id="298" r:id="rId20"/>
    <p:sldId id="301" r:id="rId21"/>
    <p:sldId id="299" r:id="rId22"/>
    <p:sldId id="302" r:id="rId23"/>
    <p:sldId id="280" r:id="rId24"/>
    <p:sldId id="270" r:id="rId25"/>
    <p:sldId id="271" r:id="rId26"/>
    <p:sldId id="272" r:id="rId27"/>
    <p:sldId id="285" r:id="rId28"/>
    <p:sldId id="276" r:id="rId29"/>
    <p:sldId id="277" r:id="rId30"/>
    <p:sldId id="281"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avolini" panose="03000502040302020204" pitchFamily="66" charset="0"/>
      <p:regular r:id="rId37"/>
      <p:bold r:id="rId38"/>
      <p:italic r:id="rId39"/>
      <p:boldItalic r:id="rId40"/>
    </p:embeddedFont>
    <p:embeddedFont>
      <p:font typeface="Century Gothic" panose="020B0502020202020204" pitchFamily="34" charset="0"/>
      <p:regular r:id="rId41"/>
      <p:bold r:id="rId42"/>
      <p:italic r:id="rId43"/>
      <p:boldItalic r:id="rId44"/>
    </p:embeddedFont>
    <p:embeddedFont>
      <p:font typeface="EB Garamond" panose="00000500000000000000" pitchFamily="2" charset="0"/>
      <p:regular r:id="rId45"/>
      <p:bold r:id="rId46"/>
      <p:italic r:id="rId47"/>
      <p:boldItalic r:id="rId48"/>
    </p:embeddedFont>
    <p:embeddedFont>
      <p:font typeface="Ink Free" panose="03080402000500000000" pitchFamily="66" charset="0"/>
      <p:regular r:id="rId49"/>
    </p:embeddedFont>
    <p:embeddedFont>
      <p:font typeface="Roboto Mono Medium" panose="00000009000000000000" pitchFamily="49" charset="0"/>
      <p:regular r:id="rId50"/>
      <p:italic r:id="rId51"/>
    </p:embeddedFont>
    <p:embeddedFont>
      <p:font typeface="Wingdings 3" panose="05040102010807070707" pitchFamily="18" charset="2"/>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0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font" Target="fonts/font9.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font" Target="fonts/font17.fntdata"/><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2.fntdata"/><Relationship Id="rId52" Type="http://schemas.openxmlformats.org/officeDocument/2006/relationships/font" Target="fonts/font2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Raechel" userId="b73c609d-be88-416d-8ba7-fbdb10d96eb1" providerId="ADAL" clId="{135D9E78-C199-4800-8F51-AA82FE4691D5}"/>
    <pc:docChg chg="delSld">
      <pc:chgData name="Smith, Raechel" userId="b73c609d-be88-416d-8ba7-fbdb10d96eb1" providerId="ADAL" clId="{135D9E78-C199-4800-8F51-AA82FE4691D5}" dt="2023-09-08T17:24:59.900" v="1" actId="2696"/>
      <pc:docMkLst>
        <pc:docMk/>
      </pc:docMkLst>
      <pc:sldChg chg="del">
        <pc:chgData name="Smith, Raechel" userId="b73c609d-be88-416d-8ba7-fbdb10d96eb1" providerId="ADAL" clId="{135D9E78-C199-4800-8F51-AA82FE4691D5}" dt="2023-09-08T17:24:59.900" v="1" actId="2696"/>
        <pc:sldMkLst>
          <pc:docMk/>
          <pc:sldMk cId="1314982846" sldId="287"/>
        </pc:sldMkLst>
      </pc:sldChg>
      <pc:sldChg chg="del">
        <pc:chgData name="Smith, Raechel" userId="b73c609d-be88-416d-8ba7-fbdb10d96eb1" providerId="ADAL" clId="{135D9E78-C199-4800-8F51-AA82FE4691D5}" dt="2023-09-08T17:24:57.307" v="0" actId="2696"/>
        <pc:sldMkLst>
          <pc:docMk/>
          <pc:sldMk cId="2545737523"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61" name="Google Shape;16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162" name="Google Shape;162;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As students demonstrate positive behaviors defined by our PAWS expectations, they have the opportunity to earn digital PAWS Points! PAWS Points can be awarded by any staff member in the building during class, Specials, at lunch and recess, as well as during arrival and dismissal times. </a:t>
            </a:r>
          </a:p>
          <a:p>
            <a:pPr marL="158750" indent="0">
              <a:buNone/>
            </a:pPr>
            <a:endParaRPr lang="en-US" dirty="0"/>
          </a:p>
          <a:p>
            <a:pPr marL="158750" indent="0">
              <a:buNone/>
            </a:pPr>
            <a:r>
              <a:rPr lang="en-US" dirty="0"/>
              <a:t>As students earn PAWS Points, they can redeem their points within our class store every Friday, or they can choose to save up points to spend at our school-wide store, the Panther Pantry, which will be open for shopping on the last Friday of every month! We also will celebrate PAWS Points earned within New Prospect’s houses (Fire, Air, Water, Earth). Our class is part of the _________ house! We look forward to showing our NPE spirit, wearing our house shirts, and celebrating the PAWS Points we’ve earned at our first PBIS Pep Rally this month! </a:t>
            </a:r>
          </a:p>
        </p:txBody>
      </p:sp>
    </p:spTree>
    <p:extLst>
      <p:ext uri="{BB962C8B-B14F-4D97-AF65-F5344CB8AC3E}">
        <p14:creationId xmlns:p14="http://schemas.microsoft.com/office/powerpoint/2010/main" val="379727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If and when a student commits a minor classroom or school infraction, we will lead them through completing a Reflection Form. This is a proactive tool and opportunity for students to reflect on their actions, how their actions made themselves and others feel, and consider what they can do in the future to make better, more positive choices. This is not a document that will be sent home, as it is a teaching tool to be used at school. However, teachers or staff will always call home to share that a Reflection Form has been completed and what interventions and/or strategies will be implemented in the classroom to support the student with positive behaviors. This is critical, particularly as a PBIS school, as good behavior increases through explicit teaching, positive feedback, and opportunities for self-reflection.</a:t>
            </a:r>
          </a:p>
        </p:txBody>
      </p:sp>
    </p:spTree>
    <p:extLst>
      <p:ext uri="{BB962C8B-B14F-4D97-AF65-F5344CB8AC3E}">
        <p14:creationId xmlns:p14="http://schemas.microsoft.com/office/powerpoint/2010/main" val="964323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This year, all GA schools are implementing the new GA K-12 Math Standards. Here you can see the big ideas that all of our standards are built around, regardless of what grade level your child is in. We used to have domains such as "Numbers and Operations" and you can see that now one of the big shifts is that students are able to understand the reasoning behind the math. </a:t>
            </a:r>
          </a:p>
        </p:txBody>
      </p:sp>
    </p:spTree>
    <p:extLst>
      <p:ext uri="{BB962C8B-B14F-4D97-AF65-F5344CB8AC3E}">
        <p14:creationId xmlns:p14="http://schemas.microsoft.com/office/powerpoint/2010/main" val="3926931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This year, all GA schools are implementing the new GA K-12 Math Standards. Here you can see the big ideas that all of our standards are built around, regardless of what grade level your child is in. We used to have domains such as "Numbers and Operations" and you can see that now one of the big shifts is that students are able to understand the reasoning behind the math. </a:t>
            </a:r>
          </a:p>
        </p:txBody>
      </p:sp>
    </p:spTree>
    <p:extLst>
      <p:ext uri="{BB962C8B-B14F-4D97-AF65-F5344CB8AC3E}">
        <p14:creationId xmlns:p14="http://schemas.microsoft.com/office/powerpoint/2010/main" val="786688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As we teach throughout the school year, we will be updating you with what these new standards are so you can help support their learning through our grade level blogs. These blogs will be sent out every Friday in our Friday communication email, but you can also access them at any time by going to the New Prospect Website, Click on the Staff Directory, Select our grade level, and Visit our Website. There you can see resources and information available to you at any time. </a:t>
            </a:r>
          </a:p>
        </p:txBody>
      </p:sp>
    </p:spTree>
    <p:extLst>
      <p:ext uri="{BB962C8B-B14F-4D97-AF65-F5344CB8AC3E}">
        <p14:creationId xmlns:p14="http://schemas.microsoft.com/office/powerpoint/2010/main" val="3506765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As the new standards are rolling out, the state is constantly updating their website with new documents for both educators and families. This link will connect you to all of the listed resources for each grade level if you want to dive deeper into the standards and units, but we will be updating you unit by unit as needed.</a:t>
            </a:r>
          </a:p>
        </p:txBody>
      </p:sp>
    </p:spTree>
    <p:extLst>
      <p:ext uri="{BB962C8B-B14F-4D97-AF65-F5344CB8AC3E}">
        <p14:creationId xmlns:p14="http://schemas.microsoft.com/office/powerpoint/2010/main" val="4283282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fd637d39f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g3fd637d39f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fd637d39f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g3fd637d39f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1334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fd637d39f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g3fd637d39f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2331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fd637d39f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g3fd637d39f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978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fd637d39f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g3fd637d39f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5688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fd637d39f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g3fd637d39f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157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Vocab: </a:t>
            </a:r>
            <a:r>
              <a:rPr lang="en-US" sz="1100" b="0">
                <a:solidFill>
                  <a:schemeClr val="tx1"/>
                </a:solidFill>
                <a:latin typeface="Roboto Mono Medium" panose="020B0604020202020204" charset="0"/>
                <a:ea typeface="Roboto Mono Medium" panose="020B0604020202020204" charset="0"/>
              </a:rPr>
              <a:t>Practice and application through responding to questions, completing &amp; writing sentences, and building words</a:t>
            </a:r>
          </a:p>
          <a:p>
            <a:endParaRPr lang="en-US"/>
          </a:p>
        </p:txBody>
      </p:sp>
    </p:spTree>
    <p:extLst>
      <p:ext uri="{BB962C8B-B14F-4D97-AF65-F5344CB8AC3E}">
        <p14:creationId xmlns:p14="http://schemas.microsoft.com/office/powerpoint/2010/main" val="834505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fd637d39f_1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g3fd637d39f_1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fd637d39f_1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3fd637d39f_1_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25</a:t>
            </a:fld>
            <a:endParaRPr lang="en-US"/>
          </a:p>
        </p:txBody>
      </p:sp>
    </p:spTree>
    <p:extLst>
      <p:ext uri="{BB962C8B-B14F-4D97-AF65-F5344CB8AC3E}">
        <p14:creationId xmlns:p14="http://schemas.microsoft.com/office/powerpoint/2010/main" val="168254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26</a:t>
            </a:fld>
            <a:endParaRPr lang="en-US"/>
          </a:p>
        </p:txBody>
      </p:sp>
    </p:spTree>
    <p:extLst>
      <p:ext uri="{BB962C8B-B14F-4D97-AF65-F5344CB8AC3E}">
        <p14:creationId xmlns:p14="http://schemas.microsoft.com/office/powerpoint/2010/main" val="773987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27</a:t>
            </a:fld>
            <a:endParaRPr lang="en-US"/>
          </a:p>
        </p:txBody>
      </p:sp>
    </p:spTree>
    <p:extLst>
      <p:ext uri="{BB962C8B-B14F-4D97-AF65-F5344CB8AC3E}">
        <p14:creationId xmlns:p14="http://schemas.microsoft.com/office/powerpoint/2010/main" val="1655542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lang="en-US"/>
          </a:p>
        </p:txBody>
      </p:sp>
    </p:spTree>
    <p:extLst>
      <p:ext uri="{BB962C8B-B14F-4D97-AF65-F5344CB8AC3E}">
        <p14:creationId xmlns:p14="http://schemas.microsoft.com/office/powerpoint/2010/main" val="1857333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29</a:t>
            </a:fld>
            <a:endParaRPr lang="en-US"/>
          </a:p>
        </p:txBody>
      </p:sp>
    </p:spTree>
    <p:extLst>
      <p:ext uri="{BB962C8B-B14F-4D97-AF65-F5344CB8AC3E}">
        <p14:creationId xmlns:p14="http://schemas.microsoft.com/office/powerpoint/2010/main" val="122459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a:t>
            </a:fld>
            <a:endParaRPr lang="en-US"/>
          </a:p>
        </p:txBody>
      </p:sp>
    </p:spTree>
    <p:extLst>
      <p:ext uri="{BB962C8B-B14F-4D97-AF65-F5344CB8AC3E}">
        <p14:creationId xmlns:p14="http://schemas.microsoft.com/office/powerpoint/2010/main" val="80331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252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dda53a263_0_2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New Prospect is a proud PBIS school. PBIS stands for Positive Behavioral Interventions and Supports, and it is an approach schools use to promote positive behaviors and school safety. This school year, we have rolled out some exciting updates to our PBIS system here at New Prospect!</a:t>
            </a:r>
            <a:endParaRPr dirty="0"/>
          </a:p>
        </p:txBody>
      </p:sp>
      <p:sp>
        <p:nvSpPr>
          <p:cNvPr id="97" name="Google Shape;97;g3dda53a263_0_2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e3eafd49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e3eafd49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PBIS and Leadership teams collaborated last year to develop these updates in an effort to create better clarity of our school-wide expectations, create a uniform and consistent system of rewards for our students, and to support teachers and staff with supportive discipline management techniques and strategies for celebrating positive student behaviors. </a:t>
            </a:r>
            <a:endParaRPr dirty="0"/>
          </a:p>
        </p:txBody>
      </p:sp>
    </p:spTree>
    <p:extLst>
      <p:ext uri="{BB962C8B-B14F-4D97-AF65-F5344CB8AC3E}">
        <p14:creationId xmlns:p14="http://schemas.microsoft.com/office/powerpoint/2010/main" val="260856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At New Prospect, we explicitly teach and model our PAWS expectations, which are reinforced throughout the entire building. </a:t>
            </a:r>
          </a:p>
          <a:p>
            <a:pPr marL="158750" indent="0">
              <a:buNone/>
            </a:pPr>
            <a:endParaRPr lang="en-US" dirty="0"/>
          </a:p>
          <a:p>
            <a:pPr marL="387350" indent="-228600">
              <a:buAutoNum type="arabicPeriod"/>
            </a:pPr>
            <a:r>
              <a:rPr lang="en-US" dirty="0"/>
              <a:t>Pride: I care about my work and my school. </a:t>
            </a:r>
          </a:p>
          <a:p>
            <a:pPr marL="387350" indent="-228600">
              <a:buAutoNum type="arabicPeriod"/>
            </a:pPr>
            <a:r>
              <a:rPr lang="en-US" dirty="0"/>
              <a:t>Attitude: I think positively. </a:t>
            </a:r>
          </a:p>
          <a:p>
            <a:pPr marL="387350" indent="-228600">
              <a:buAutoNum type="arabicPeriod"/>
            </a:pPr>
            <a:r>
              <a:rPr lang="en-US" dirty="0"/>
              <a:t>Wise Choices: I use my words and actions carefully. </a:t>
            </a:r>
          </a:p>
          <a:p>
            <a:pPr marL="387350" indent="-228600">
              <a:buAutoNum type="arabicPeriod"/>
            </a:pPr>
            <a:r>
              <a:rPr lang="en-US" dirty="0"/>
              <a:t>Safety: I protect myself and everything around me. </a:t>
            </a:r>
          </a:p>
          <a:p>
            <a:pPr marL="387350" indent="-228600">
              <a:buAutoNum type="arabicPeriod"/>
            </a:pPr>
            <a:endParaRPr lang="en-US" dirty="0"/>
          </a:p>
          <a:p>
            <a:pPr marL="158750" indent="0">
              <a:buNone/>
            </a:pPr>
            <a:r>
              <a:rPr lang="en-US" dirty="0"/>
              <a:t>During the first few weeks of school, students have had the opportunity to learn about and practice these expectations! We encourage you to use and reference this language at home as well! </a:t>
            </a:r>
          </a:p>
        </p:txBody>
      </p:sp>
    </p:spTree>
    <p:extLst>
      <p:ext uri="{BB962C8B-B14F-4D97-AF65-F5344CB8AC3E}">
        <p14:creationId xmlns:p14="http://schemas.microsoft.com/office/powerpoint/2010/main" val="343819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3384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74335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609600"/>
            <a:ext cx="6447501" cy="3403600"/>
          </a:xfrm>
        </p:spPr>
        <p:txBody>
          <a:bodyPr anchor="ctr">
            <a:normAutofit/>
          </a:bodyPr>
          <a:lstStyle>
            <a:lvl1pPr algn="l">
              <a:defRPr sz="3300" b="0" cap="none"/>
            </a:lvl1pPr>
          </a:lstStyle>
          <a:p>
            <a:r>
              <a:rPr lang="en-US"/>
              <a:t>Click to edit Master title style</a:t>
            </a:r>
          </a:p>
        </p:txBody>
      </p:sp>
      <p:sp>
        <p:nvSpPr>
          <p:cNvPr id="3" name="Text Placeholder 2"/>
          <p:cNvSpPr>
            <a:spLocks noGrp="1"/>
          </p:cNvSpPr>
          <p:nvPr>
            <p:ph type="body" idx="1"/>
          </p:nvPr>
        </p:nvSpPr>
        <p:spPr>
          <a:xfrm>
            <a:off x="508002" y="4470400"/>
            <a:ext cx="6447501" cy="1570963"/>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68371528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3" name="Google Shape;93;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5" name="Google Shape;95;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8" name="Google Shape;98;p1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Google Shape;101;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4" name="Google Shape;104;p16"/>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Google Shape;106;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 name="Google Shape;107;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0" name="Google Shape;110;p17"/>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1" name="Google Shape;111;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2" name="Google Shape;112;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3" name="Google Shape;113;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6" name="Google Shape;116;p1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7" name="Google Shape;117;p18"/>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8" name="Google Shape;118;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9" name="Google Shape;119;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0" name="Google Shape;120;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3" name="Google Shape;123;p19"/>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p19"/>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5" name="Google Shape;125;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6" name="Google Shape;126;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7" name="Google Shape;127;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0" name="Google Shape;130;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1" name="Google Shape;131;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4" name="Google Shape;134;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5" name="Google Shape;135;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6" name="Google Shape;136;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9" name="Google Shape;139;p22"/>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0" name="Google Shape;140;p22"/>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1" name="Google Shape;141;p22"/>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2" name="Google Shape;142;p22"/>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4" name="Google Shape;144;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Google Shape;145;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48" name="Google Shape;148;p23"/>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23"/>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1" name="Google Shape;151;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2" name="Google Shape;152;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55" name="Google Shape;155;p24"/>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56" name="Google Shape;156;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7" name="Google Shape;157;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8" name="Google Shape;158;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1" name="Google Shape;41;p6"/>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 name="Google Shape;44;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Google Shape;60;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Google Shape;61;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hyperlink" Target="https://www.georgiastandards.org/Georgia-Standards/Pages/Math-K-5.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hyperlink" Target="mailto:browne7@fultonschools.org" TargetMode="External"/><Relationship Id="rId3" Type="http://schemas.openxmlformats.org/officeDocument/2006/relationships/image" Target="../media/image2.png"/><Relationship Id="rId7" Type="http://schemas.openxmlformats.org/officeDocument/2006/relationships/hyperlink" Target="mailto:johnsona35@fultonschool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moorecarol@fultonschools.org" TargetMode="External"/><Relationship Id="rId5" Type="http://schemas.openxmlformats.org/officeDocument/2006/relationships/hyperlink" Target="mailto:mccarthys@fultonschools.org" TargetMode="External"/><Relationship Id="rId4" Type="http://schemas.openxmlformats.org/officeDocument/2006/relationships/hyperlink" Target="mailto:smithr3@fultonschools.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fourthgradenpes.weebly.com/standards.html"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www.commoncoresheets.com/"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hyperlink" Target="https://www.education.com/resources/math/?gclid=Cj0KCQjwjbyYBhCdARIsAArC6LI-ePRNretE3QjC6XJFBcdt4F2C-GTjkERU9ek46egR6s_hFDfPm5YaAr-VEALw_wcB" TargetMode="External"/><Relationship Id="rId4" Type="http://schemas.openxmlformats.org/officeDocument/2006/relationships/hyperlink" Target="https://www.khanacademy.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mailto:andersondl@fultonschools.org"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hyperlink" Target="mailto:zarzourd@fultonschools.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fourthgradenpes.weebly.com/"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npfrontdesk@fultonschools.org" TargetMode="External"/><Relationship Id="rId5" Type="http://schemas.openxmlformats.org/officeDocument/2006/relationships/hyperlink" Target="mailto:heibelc@fultonschools.org" TargetMode="External"/><Relationship Id="rId4" Type="http://schemas.openxmlformats.org/officeDocument/2006/relationships/hyperlink" Target="http://fourthgradenpes.weebly.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6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6C58D-7B40-B737-D329-DE7AB4FA56C5}"/>
              </a:ext>
            </a:extLst>
          </p:cNvPr>
          <p:cNvSpPr>
            <a:spLocks noGrp="1"/>
          </p:cNvSpPr>
          <p:nvPr>
            <p:ph type="title"/>
          </p:nvPr>
        </p:nvSpPr>
        <p:spPr>
          <a:xfrm>
            <a:off x="251693" y="857250"/>
            <a:ext cx="4528125" cy="1101436"/>
          </a:xfrm>
        </p:spPr>
        <p:txBody>
          <a:bodyPr>
            <a:noAutofit/>
          </a:bodyPr>
          <a:lstStyle/>
          <a:p>
            <a:r>
              <a:rPr lang="en-US" sz="6000" b="1">
                <a:ln w="22225">
                  <a:solidFill>
                    <a:schemeClr val="accent2"/>
                  </a:solidFill>
                  <a:prstDash val="solid"/>
                </a:ln>
                <a:solidFill>
                  <a:schemeClr val="accent2">
                    <a:lumMod val="40000"/>
                    <a:lumOff val="60000"/>
                  </a:schemeClr>
                </a:solidFill>
                <a:latin typeface="Calibri" panose="020F0502020204030204" pitchFamily="34" charset="0"/>
                <a:ea typeface="Acme"/>
                <a:cs typeface="Calibri" panose="020F0502020204030204" pitchFamily="34" charset="0"/>
                <a:sym typeface="Acme"/>
              </a:rPr>
              <a:t>PAWS Points</a:t>
            </a:r>
            <a:endParaRPr lang="en-US" sz="4800"/>
          </a:p>
        </p:txBody>
      </p:sp>
      <p:sp>
        <p:nvSpPr>
          <p:cNvPr id="3" name="Text Placeholder 2">
            <a:extLst>
              <a:ext uri="{FF2B5EF4-FFF2-40B4-BE49-F238E27FC236}">
                <a16:creationId xmlns:a16="http://schemas.microsoft.com/office/drawing/2014/main" id="{8AC58C12-4A7E-0071-BAE6-A5E43828D4FC}"/>
              </a:ext>
            </a:extLst>
          </p:cNvPr>
          <p:cNvSpPr>
            <a:spLocks noGrp="1"/>
          </p:cNvSpPr>
          <p:nvPr>
            <p:ph type="body" idx="1"/>
          </p:nvPr>
        </p:nvSpPr>
        <p:spPr>
          <a:xfrm>
            <a:off x="377543" y="3025487"/>
            <a:ext cx="6889166" cy="1316181"/>
          </a:xfrm>
        </p:spPr>
        <p:txBody>
          <a:bodyPr>
            <a:noAutofit/>
          </a:bodyPr>
          <a:lstStyle/>
          <a:p>
            <a:r>
              <a:rPr lang="en-US" sz="2400" b="1" u="sng"/>
              <a:t>Opportunity to Redeem Rewards: </a:t>
            </a:r>
            <a:endParaRPr lang="en-US" sz="2400"/>
          </a:p>
          <a:p>
            <a:pPr marL="342900" indent="-342900">
              <a:buAutoNum type="arabicPeriod"/>
            </a:pPr>
            <a:r>
              <a:rPr lang="en-US" sz="2400"/>
              <a:t>Class Level (Every Friday)</a:t>
            </a:r>
          </a:p>
          <a:p>
            <a:pPr marL="342900" indent="-342900">
              <a:buAutoNum type="arabicPeriod"/>
            </a:pPr>
            <a:endParaRPr lang="en-US" sz="2400"/>
          </a:p>
          <a:p>
            <a:pPr marL="342900" indent="-342900">
              <a:buAutoNum type="arabicPeriod"/>
            </a:pPr>
            <a:r>
              <a:rPr lang="en-US" sz="2400"/>
              <a:t>School Level (Last Friday of Every Month)</a:t>
            </a:r>
          </a:p>
          <a:p>
            <a:pPr marL="342900" indent="-342900">
              <a:buAutoNum type="arabicPeriod"/>
            </a:pPr>
            <a:endParaRPr lang="en-US" sz="2400"/>
          </a:p>
          <a:p>
            <a:pPr marL="342900" indent="-342900">
              <a:buAutoNum type="arabicPeriod"/>
            </a:pPr>
            <a:r>
              <a:rPr lang="en-US" sz="2400"/>
              <a:t>House Level (Benchmark Goals Every 9 Weeks)</a:t>
            </a:r>
          </a:p>
        </p:txBody>
      </p:sp>
      <p:pic>
        <p:nvPicPr>
          <p:cNvPr id="6148" name="Picture 4" descr="Square PBIS Rewards Sticker Pack (50 count) | PBIS Rewards Store">
            <a:extLst>
              <a:ext uri="{FF2B5EF4-FFF2-40B4-BE49-F238E27FC236}">
                <a16:creationId xmlns:a16="http://schemas.microsoft.com/office/drawing/2014/main" id="{3A87BC51-A365-5D6F-A8E6-F8B2FE371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085" y="1332592"/>
            <a:ext cx="1413494" cy="1413494"/>
          </a:xfrm>
          <a:prstGeom prst="rect">
            <a:avLst/>
          </a:prstGeom>
          <a:noFill/>
          <a:ln w="38100">
            <a:solidFill>
              <a:schemeClr val="accent2"/>
            </a:solidFill>
            <a:miter lim="800000"/>
          </a:ln>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7C9FA205-0616-BE43-9050-B44F6EF19EAA}"/>
              </a:ext>
            </a:extLst>
          </p:cNvPr>
          <p:cNvPicPr>
            <a:picLocks noChangeAspect="1"/>
          </p:cNvPicPr>
          <p:nvPr/>
        </p:nvPicPr>
        <p:blipFill>
          <a:blip r:embed="rId4"/>
          <a:stretch>
            <a:fillRect/>
          </a:stretch>
        </p:blipFill>
        <p:spPr>
          <a:xfrm>
            <a:off x="7172085" y="3040303"/>
            <a:ext cx="1413494" cy="1413494"/>
          </a:xfrm>
          <a:prstGeom prst="rect">
            <a:avLst/>
          </a:prstGeom>
          <a:ln w="50800">
            <a:solidFill>
              <a:srgbClr val="FFC000"/>
            </a:solidFill>
            <a:miter lim="800000"/>
          </a:ln>
        </p:spPr>
      </p:pic>
    </p:spTree>
    <p:extLst>
      <p:ext uri="{BB962C8B-B14F-4D97-AF65-F5344CB8AC3E}">
        <p14:creationId xmlns:p14="http://schemas.microsoft.com/office/powerpoint/2010/main" val="366853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72F573-FB0B-9EA6-B1F0-23AAF6F6328F}"/>
              </a:ext>
            </a:extLst>
          </p:cNvPr>
          <p:cNvSpPr txBox="1"/>
          <p:nvPr/>
        </p:nvSpPr>
        <p:spPr>
          <a:xfrm>
            <a:off x="162984" y="1043517"/>
            <a:ext cx="5949949" cy="830997"/>
          </a:xfrm>
          <a:prstGeom prst="rect">
            <a:avLst/>
          </a:prstGeom>
          <a:noFill/>
        </p:spPr>
        <p:txBody>
          <a:bodyPr wrap="square">
            <a:spAutoFit/>
          </a:bodyPr>
          <a:lstStyle/>
          <a:p>
            <a:r>
              <a:rPr lang="en-US" sz="4800" b="1">
                <a:ln w="22225">
                  <a:solidFill>
                    <a:schemeClr val="accent2"/>
                  </a:solidFill>
                  <a:prstDash val="solid"/>
                </a:ln>
                <a:solidFill>
                  <a:schemeClr val="accent2">
                    <a:lumMod val="40000"/>
                    <a:lumOff val="60000"/>
                  </a:schemeClr>
                </a:solidFill>
                <a:latin typeface="Calibri" panose="020F0502020204030204" pitchFamily="34" charset="0"/>
                <a:ea typeface="Acme"/>
                <a:cs typeface="Calibri" panose="020F0502020204030204" pitchFamily="34" charset="0"/>
                <a:sym typeface="Acme"/>
              </a:rPr>
              <a:t>NPE Reflection Forms</a:t>
            </a:r>
            <a:endParaRPr lang="en-US" sz="4800"/>
          </a:p>
        </p:txBody>
      </p:sp>
      <p:pic>
        <p:nvPicPr>
          <p:cNvPr id="5" name="Picture 4">
            <a:extLst>
              <a:ext uri="{FF2B5EF4-FFF2-40B4-BE49-F238E27FC236}">
                <a16:creationId xmlns:a16="http://schemas.microsoft.com/office/drawing/2014/main" id="{67CC10ED-71A8-3295-735B-9C52539C6F84}"/>
              </a:ext>
            </a:extLst>
          </p:cNvPr>
          <p:cNvPicPr>
            <a:picLocks noChangeAspect="1"/>
          </p:cNvPicPr>
          <p:nvPr/>
        </p:nvPicPr>
        <p:blipFill>
          <a:blip r:embed="rId3"/>
          <a:stretch>
            <a:fillRect/>
          </a:stretch>
        </p:blipFill>
        <p:spPr>
          <a:xfrm>
            <a:off x="681848" y="2086180"/>
            <a:ext cx="2643991" cy="3546270"/>
          </a:xfrm>
          <a:prstGeom prst="rect">
            <a:avLst/>
          </a:prstGeom>
          <a:ln w="50800">
            <a:solidFill>
              <a:schemeClr val="accent1"/>
            </a:solidFill>
            <a:miter lim="800000"/>
          </a:ln>
        </p:spPr>
      </p:pic>
      <p:sp>
        <p:nvSpPr>
          <p:cNvPr id="6" name="Text Placeholder 2">
            <a:extLst>
              <a:ext uri="{FF2B5EF4-FFF2-40B4-BE49-F238E27FC236}">
                <a16:creationId xmlns:a16="http://schemas.microsoft.com/office/drawing/2014/main" id="{8FACF73B-D9D5-A00E-2162-06D0C21DD2FD}"/>
              </a:ext>
            </a:extLst>
          </p:cNvPr>
          <p:cNvSpPr txBox="1">
            <a:spLocks/>
          </p:cNvSpPr>
          <p:nvPr/>
        </p:nvSpPr>
        <p:spPr>
          <a:xfrm>
            <a:off x="4672308" y="1913652"/>
            <a:ext cx="3273900" cy="3030874"/>
          </a:xfrm>
          <a:prstGeom prst="rect">
            <a:avLst/>
          </a:prstGeom>
        </p:spPr>
        <p:txBody>
          <a:bodyPr lIns="91440" tIns="45720" rIns="91440" bIns="45720" anchor="t">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sz="2400" dirty="0"/>
              <a:t>Proactive teaching tool to be completed in school</a:t>
            </a:r>
          </a:p>
          <a:p>
            <a:r>
              <a:rPr lang="en-US" sz="2400" dirty="0"/>
              <a:t>Opportunity for students to reflect on their actions</a:t>
            </a:r>
          </a:p>
          <a:p>
            <a:r>
              <a:rPr lang="en-US" sz="2400" dirty="0"/>
              <a:t>Will always be accompanied by a parent phone call </a:t>
            </a:r>
          </a:p>
        </p:txBody>
      </p:sp>
    </p:spTree>
    <p:extLst>
      <p:ext uri="{BB962C8B-B14F-4D97-AF65-F5344CB8AC3E}">
        <p14:creationId xmlns:p14="http://schemas.microsoft.com/office/powerpoint/2010/main" val="1314801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6C58D-7B40-B737-D329-DE7AB4FA56C5}"/>
              </a:ext>
            </a:extLst>
          </p:cNvPr>
          <p:cNvSpPr>
            <a:spLocks noGrp="1"/>
          </p:cNvSpPr>
          <p:nvPr>
            <p:ph type="title"/>
          </p:nvPr>
        </p:nvSpPr>
        <p:spPr>
          <a:xfrm>
            <a:off x="138803" y="1040694"/>
            <a:ext cx="8465124" cy="1101436"/>
          </a:xfrm>
        </p:spPr>
        <p:txBody>
          <a:bodyPr>
            <a:noAutofit/>
          </a:bodyPr>
          <a:lstStyle/>
          <a:p>
            <a:r>
              <a:rPr lang="en-US" sz="6000" b="1">
                <a:ln w="22225">
                  <a:solidFill>
                    <a:schemeClr val="accent2"/>
                  </a:solidFill>
                  <a:prstDash val="solid"/>
                </a:ln>
                <a:solidFill>
                  <a:schemeClr val="accent2">
                    <a:lumMod val="40000"/>
                    <a:lumOff val="60000"/>
                  </a:schemeClr>
                </a:solidFill>
                <a:sym typeface="Acme"/>
              </a:rPr>
              <a:t>GA's K-12 Math Standards</a:t>
            </a:r>
            <a:endParaRPr lang="en-US" sz="6000" b="1">
              <a:ln w="22225">
                <a:solidFill>
                  <a:srgbClr val="A5D028"/>
                </a:solidFill>
                <a:prstDash val="solid"/>
              </a:ln>
              <a:solidFill>
                <a:schemeClr val="accent2">
                  <a:lumMod val="40000"/>
                  <a:lumOff val="60000"/>
                </a:schemeClr>
              </a:solidFill>
            </a:endParaRPr>
          </a:p>
        </p:txBody>
      </p:sp>
      <p:sp>
        <p:nvSpPr>
          <p:cNvPr id="6" name="Text Placeholder 5">
            <a:extLst>
              <a:ext uri="{FF2B5EF4-FFF2-40B4-BE49-F238E27FC236}">
                <a16:creationId xmlns:a16="http://schemas.microsoft.com/office/drawing/2014/main" id="{808885B2-F68B-3F58-6B2A-7BE9A6EA7ABB}"/>
              </a:ext>
            </a:extLst>
          </p:cNvPr>
          <p:cNvSpPr>
            <a:spLocks noGrp="1"/>
          </p:cNvSpPr>
          <p:nvPr>
            <p:ph type="body" idx="1"/>
          </p:nvPr>
        </p:nvSpPr>
        <p:spPr>
          <a:xfrm>
            <a:off x="319389" y="1792380"/>
            <a:ext cx="9413518" cy="1178222"/>
          </a:xfrm>
        </p:spPr>
        <p:txBody>
          <a:bodyPr>
            <a:noAutofit/>
          </a:bodyPr>
          <a:lstStyle/>
          <a:p>
            <a:r>
              <a:rPr lang="en-US" sz="2800"/>
              <a:t>New implementation this school year for all GA schools</a:t>
            </a:r>
          </a:p>
        </p:txBody>
      </p:sp>
      <p:pic>
        <p:nvPicPr>
          <p:cNvPr id="7" name="Picture 6" descr="A chart with text on it&#10;&#10;Description automatically generated">
            <a:extLst>
              <a:ext uri="{FF2B5EF4-FFF2-40B4-BE49-F238E27FC236}">
                <a16:creationId xmlns:a16="http://schemas.microsoft.com/office/drawing/2014/main" id="{EF699EA0-1E81-911D-27BD-F5386ADFE59D}"/>
              </a:ext>
            </a:extLst>
          </p:cNvPr>
          <p:cNvPicPr>
            <a:picLocks noChangeAspect="1"/>
          </p:cNvPicPr>
          <p:nvPr/>
        </p:nvPicPr>
        <p:blipFill>
          <a:blip r:embed="rId3"/>
          <a:stretch>
            <a:fillRect/>
          </a:stretch>
        </p:blipFill>
        <p:spPr>
          <a:xfrm>
            <a:off x="18645" y="3362936"/>
            <a:ext cx="4534715" cy="1577129"/>
          </a:xfrm>
          <a:prstGeom prst="rect">
            <a:avLst/>
          </a:prstGeom>
        </p:spPr>
      </p:pic>
      <p:pic>
        <p:nvPicPr>
          <p:cNvPr id="8" name="Picture 7" descr="A diagram of a child&amp;#39;s mind&#10;&#10;Description automatically generated">
            <a:extLst>
              <a:ext uri="{FF2B5EF4-FFF2-40B4-BE49-F238E27FC236}">
                <a16:creationId xmlns:a16="http://schemas.microsoft.com/office/drawing/2014/main" id="{0CBF581F-1E11-ED61-E834-7BF89D4BB2A2}"/>
              </a:ext>
            </a:extLst>
          </p:cNvPr>
          <p:cNvPicPr>
            <a:picLocks noChangeAspect="1"/>
          </p:cNvPicPr>
          <p:nvPr/>
        </p:nvPicPr>
        <p:blipFill>
          <a:blip r:embed="rId4"/>
          <a:stretch>
            <a:fillRect/>
          </a:stretch>
        </p:blipFill>
        <p:spPr>
          <a:xfrm>
            <a:off x="4633175" y="2523339"/>
            <a:ext cx="4433552" cy="3501676"/>
          </a:xfrm>
          <a:prstGeom prst="rect">
            <a:avLst/>
          </a:prstGeom>
        </p:spPr>
      </p:pic>
    </p:spTree>
    <p:extLst>
      <p:ext uri="{BB962C8B-B14F-4D97-AF65-F5344CB8AC3E}">
        <p14:creationId xmlns:p14="http://schemas.microsoft.com/office/powerpoint/2010/main" val="111608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6C58D-7B40-B737-D329-DE7AB4FA56C5}"/>
              </a:ext>
            </a:extLst>
          </p:cNvPr>
          <p:cNvSpPr>
            <a:spLocks noGrp="1"/>
          </p:cNvSpPr>
          <p:nvPr>
            <p:ph type="title"/>
          </p:nvPr>
        </p:nvSpPr>
        <p:spPr>
          <a:xfrm>
            <a:off x="138803" y="1040694"/>
            <a:ext cx="8465124" cy="1101436"/>
          </a:xfrm>
        </p:spPr>
        <p:txBody>
          <a:bodyPr>
            <a:noAutofit/>
          </a:bodyPr>
          <a:lstStyle/>
          <a:p>
            <a:r>
              <a:rPr lang="en-US" sz="6000" b="1">
                <a:ln w="22225">
                  <a:solidFill>
                    <a:schemeClr val="accent2"/>
                  </a:solidFill>
                  <a:prstDash val="solid"/>
                </a:ln>
                <a:solidFill>
                  <a:schemeClr val="accent2">
                    <a:lumMod val="40000"/>
                    <a:lumOff val="60000"/>
                  </a:schemeClr>
                </a:solidFill>
                <a:sym typeface="Acme"/>
              </a:rPr>
              <a:t>GA's K-12 Math Standards</a:t>
            </a:r>
            <a:endParaRPr lang="en-US" sz="6000" b="1">
              <a:ln w="22225">
                <a:solidFill>
                  <a:srgbClr val="A5D028"/>
                </a:solidFill>
                <a:prstDash val="solid"/>
              </a:ln>
              <a:solidFill>
                <a:schemeClr val="accent2">
                  <a:lumMod val="40000"/>
                  <a:lumOff val="60000"/>
                </a:schemeClr>
              </a:solidFill>
            </a:endParaRPr>
          </a:p>
        </p:txBody>
      </p:sp>
      <p:sp>
        <p:nvSpPr>
          <p:cNvPr id="6" name="Text Placeholder 5">
            <a:extLst>
              <a:ext uri="{FF2B5EF4-FFF2-40B4-BE49-F238E27FC236}">
                <a16:creationId xmlns:a16="http://schemas.microsoft.com/office/drawing/2014/main" id="{808885B2-F68B-3F58-6B2A-7BE9A6EA7ABB}"/>
              </a:ext>
            </a:extLst>
          </p:cNvPr>
          <p:cNvSpPr>
            <a:spLocks noGrp="1"/>
          </p:cNvSpPr>
          <p:nvPr>
            <p:ph type="body" idx="1"/>
          </p:nvPr>
        </p:nvSpPr>
        <p:spPr>
          <a:xfrm>
            <a:off x="84065" y="3506880"/>
            <a:ext cx="8669970" cy="1178222"/>
          </a:xfrm>
        </p:spPr>
        <p:txBody>
          <a:bodyPr>
            <a:noAutofit/>
          </a:bodyPr>
          <a:lstStyle/>
          <a:p>
            <a:pPr marL="285750" indent="-285750">
              <a:buFont typeface="Arial" panose="020B0604020202020204" pitchFamily="34" charset="0"/>
              <a:buChar char="•"/>
            </a:pPr>
            <a:r>
              <a:rPr lang="en-US" sz="1800" dirty="0"/>
              <a:t>Fulton County used those new standards and units to align with our course offerings. This year, Fulton has the option of 4th and 5th grade students to have either an On Level, Enhanced, or Acceleration placement level.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Enhanced math means all grade level units and standards are covered, plus some standards from the next grade level are brought down in specific units during the year. This has been occurring in our younger grades for the past few years and is now an option in 4th and 5th.  </a:t>
            </a:r>
          </a:p>
          <a:p>
            <a:endParaRPr lang="en-US" sz="1800" dirty="0"/>
          </a:p>
          <a:p>
            <a:pPr marL="285750" indent="-285750">
              <a:buFont typeface="Arial" panose="020B0604020202020204" pitchFamily="34" charset="0"/>
              <a:buChar char="•"/>
            </a:pPr>
            <a:r>
              <a:rPr lang="en-US" sz="1800" dirty="0"/>
              <a:t>At New Prospect, we are offering Enhanced to all of our students K-5 unless they qualify for an accelerated placement, in which they would be enrolled in enhanced for the above grade level. </a:t>
            </a:r>
          </a:p>
        </p:txBody>
      </p:sp>
    </p:spTree>
    <p:extLst>
      <p:ext uri="{BB962C8B-B14F-4D97-AF65-F5344CB8AC3E}">
        <p14:creationId xmlns:p14="http://schemas.microsoft.com/office/powerpoint/2010/main" val="406679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6C58D-7B40-B737-D329-DE7AB4FA56C5}"/>
              </a:ext>
            </a:extLst>
          </p:cNvPr>
          <p:cNvSpPr>
            <a:spLocks noGrp="1"/>
          </p:cNvSpPr>
          <p:nvPr>
            <p:ph type="title"/>
          </p:nvPr>
        </p:nvSpPr>
        <p:spPr>
          <a:xfrm>
            <a:off x="138803" y="1040694"/>
            <a:ext cx="8465124" cy="1101436"/>
          </a:xfrm>
        </p:spPr>
        <p:txBody>
          <a:bodyPr>
            <a:noAutofit/>
          </a:bodyPr>
          <a:lstStyle/>
          <a:p>
            <a:r>
              <a:rPr lang="en-US" sz="6000" b="1">
                <a:ln w="22225">
                  <a:solidFill>
                    <a:schemeClr val="accent2"/>
                  </a:solidFill>
                  <a:prstDash val="solid"/>
                </a:ln>
                <a:solidFill>
                  <a:schemeClr val="accent2">
                    <a:lumMod val="40000"/>
                    <a:lumOff val="60000"/>
                  </a:schemeClr>
                </a:solidFill>
                <a:sym typeface="Acme"/>
              </a:rPr>
              <a:t>GA's K-12 Math Standards</a:t>
            </a:r>
            <a:endParaRPr lang="en-US" sz="6000" b="1">
              <a:ln w="22225">
                <a:solidFill>
                  <a:srgbClr val="A5D028"/>
                </a:solidFill>
                <a:prstDash val="solid"/>
              </a:ln>
              <a:solidFill>
                <a:schemeClr val="accent2">
                  <a:lumMod val="40000"/>
                  <a:lumOff val="60000"/>
                </a:schemeClr>
              </a:solidFill>
            </a:endParaRPr>
          </a:p>
        </p:txBody>
      </p:sp>
      <p:sp>
        <p:nvSpPr>
          <p:cNvPr id="6" name="Text Placeholder 5">
            <a:extLst>
              <a:ext uri="{FF2B5EF4-FFF2-40B4-BE49-F238E27FC236}">
                <a16:creationId xmlns:a16="http://schemas.microsoft.com/office/drawing/2014/main" id="{808885B2-F68B-3F58-6B2A-7BE9A6EA7ABB}"/>
              </a:ext>
            </a:extLst>
          </p:cNvPr>
          <p:cNvSpPr>
            <a:spLocks noGrp="1"/>
          </p:cNvSpPr>
          <p:nvPr>
            <p:ph type="body" idx="1"/>
          </p:nvPr>
        </p:nvSpPr>
        <p:spPr>
          <a:xfrm>
            <a:off x="142305" y="2106301"/>
            <a:ext cx="2764800" cy="1178222"/>
          </a:xfrm>
        </p:spPr>
        <p:txBody>
          <a:bodyPr>
            <a:normAutofit/>
          </a:bodyPr>
          <a:lstStyle/>
          <a:p>
            <a:r>
              <a:rPr lang="en-US" sz="2000"/>
              <a:t>NPE Grade Level Blogs</a:t>
            </a:r>
          </a:p>
        </p:txBody>
      </p:sp>
      <p:pic>
        <p:nvPicPr>
          <p:cNvPr id="3" name="Picture 2" descr="A screenshot of a computer&#10;&#10;Description automatically generated">
            <a:extLst>
              <a:ext uri="{FF2B5EF4-FFF2-40B4-BE49-F238E27FC236}">
                <a16:creationId xmlns:a16="http://schemas.microsoft.com/office/drawing/2014/main" id="{383328BF-D194-ACB3-69AD-A78024BEF817}"/>
              </a:ext>
            </a:extLst>
          </p:cNvPr>
          <p:cNvPicPr>
            <a:picLocks noChangeAspect="1"/>
          </p:cNvPicPr>
          <p:nvPr/>
        </p:nvPicPr>
        <p:blipFill>
          <a:blip r:embed="rId3"/>
          <a:stretch>
            <a:fillRect/>
          </a:stretch>
        </p:blipFill>
        <p:spPr>
          <a:xfrm>
            <a:off x="-3220" y="3093570"/>
            <a:ext cx="4280614" cy="2811972"/>
          </a:xfrm>
          <a:prstGeom prst="rect">
            <a:avLst/>
          </a:prstGeom>
        </p:spPr>
      </p:pic>
      <p:sp>
        <p:nvSpPr>
          <p:cNvPr id="4" name="Arrow: Down 3">
            <a:extLst>
              <a:ext uri="{FF2B5EF4-FFF2-40B4-BE49-F238E27FC236}">
                <a16:creationId xmlns:a16="http://schemas.microsoft.com/office/drawing/2014/main" id="{3C1FDFE2-7828-FF79-BEC1-815C4DFFAD1E}"/>
              </a:ext>
            </a:extLst>
          </p:cNvPr>
          <p:cNvSpPr/>
          <p:nvPr/>
        </p:nvSpPr>
        <p:spPr>
          <a:xfrm>
            <a:off x="3123127" y="2314172"/>
            <a:ext cx="466859" cy="10222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22DD14C7-66C2-1375-EDFC-A293D20A895A}"/>
              </a:ext>
            </a:extLst>
          </p:cNvPr>
          <p:cNvPicPr>
            <a:picLocks noChangeAspect="1"/>
          </p:cNvPicPr>
          <p:nvPr/>
        </p:nvPicPr>
        <p:blipFill>
          <a:blip r:embed="rId4"/>
          <a:stretch>
            <a:fillRect/>
          </a:stretch>
        </p:blipFill>
        <p:spPr>
          <a:xfrm>
            <a:off x="4270957" y="2314386"/>
            <a:ext cx="4787720" cy="2688038"/>
          </a:xfrm>
          <a:prstGeom prst="rect">
            <a:avLst/>
          </a:prstGeom>
        </p:spPr>
      </p:pic>
    </p:spTree>
    <p:extLst>
      <p:ext uri="{BB962C8B-B14F-4D97-AF65-F5344CB8AC3E}">
        <p14:creationId xmlns:p14="http://schemas.microsoft.com/office/powerpoint/2010/main" val="2494439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6C58D-7B40-B737-D329-DE7AB4FA56C5}"/>
              </a:ext>
            </a:extLst>
          </p:cNvPr>
          <p:cNvSpPr>
            <a:spLocks noGrp="1"/>
          </p:cNvSpPr>
          <p:nvPr>
            <p:ph type="title"/>
          </p:nvPr>
        </p:nvSpPr>
        <p:spPr>
          <a:xfrm>
            <a:off x="138803" y="1040694"/>
            <a:ext cx="8465124" cy="1101436"/>
          </a:xfrm>
        </p:spPr>
        <p:txBody>
          <a:bodyPr>
            <a:noAutofit/>
          </a:bodyPr>
          <a:lstStyle/>
          <a:p>
            <a:r>
              <a:rPr lang="en-US" sz="6000" b="1">
                <a:ln w="22225">
                  <a:solidFill>
                    <a:schemeClr val="accent2"/>
                  </a:solidFill>
                  <a:prstDash val="solid"/>
                </a:ln>
                <a:solidFill>
                  <a:schemeClr val="accent2">
                    <a:lumMod val="40000"/>
                    <a:lumOff val="60000"/>
                  </a:schemeClr>
                </a:solidFill>
                <a:sym typeface="Acme"/>
              </a:rPr>
              <a:t>GA's K-12 Math Standards</a:t>
            </a:r>
            <a:endParaRPr lang="en-US" sz="6000" b="1">
              <a:ln w="22225">
                <a:solidFill>
                  <a:srgbClr val="A5D028"/>
                </a:solidFill>
                <a:prstDash val="solid"/>
              </a:ln>
              <a:solidFill>
                <a:schemeClr val="accent2">
                  <a:lumMod val="40000"/>
                  <a:lumOff val="60000"/>
                </a:schemeClr>
              </a:solidFill>
            </a:endParaRPr>
          </a:p>
        </p:txBody>
      </p:sp>
      <p:pic>
        <p:nvPicPr>
          <p:cNvPr id="11" name="Picture 10" descr="A qr code on a white background&#10;&#10;Description automatically generated">
            <a:extLst>
              <a:ext uri="{FF2B5EF4-FFF2-40B4-BE49-F238E27FC236}">
                <a16:creationId xmlns:a16="http://schemas.microsoft.com/office/drawing/2014/main" id="{899D2154-7547-58DF-DFA9-8052B568EA3E}"/>
              </a:ext>
            </a:extLst>
          </p:cNvPr>
          <p:cNvPicPr>
            <a:picLocks noChangeAspect="1"/>
          </p:cNvPicPr>
          <p:nvPr/>
        </p:nvPicPr>
        <p:blipFill>
          <a:blip r:embed="rId3"/>
          <a:stretch>
            <a:fillRect/>
          </a:stretch>
        </p:blipFill>
        <p:spPr>
          <a:xfrm>
            <a:off x="788240" y="3300682"/>
            <a:ext cx="2208363" cy="2219146"/>
          </a:xfrm>
          <a:prstGeom prst="rect">
            <a:avLst/>
          </a:prstGeom>
        </p:spPr>
      </p:pic>
      <p:sp>
        <p:nvSpPr>
          <p:cNvPr id="12" name="TextBox 11">
            <a:extLst>
              <a:ext uri="{FF2B5EF4-FFF2-40B4-BE49-F238E27FC236}">
                <a16:creationId xmlns:a16="http://schemas.microsoft.com/office/drawing/2014/main" id="{5DF16797-13DF-F56B-17CD-B7C42570DD1E}"/>
              </a:ext>
            </a:extLst>
          </p:cNvPr>
          <p:cNvSpPr txBox="1"/>
          <p:nvPr/>
        </p:nvSpPr>
        <p:spPr>
          <a:xfrm>
            <a:off x="225564" y="2519045"/>
            <a:ext cx="67436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hlinkClick r:id="rId4"/>
              </a:rPr>
              <a:t>Parent Support Page from the GA DOE</a:t>
            </a:r>
            <a:endParaRPr lang="en-US" sz="2800" dirty="0"/>
          </a:p>
        </p:txBody>
      </p:sp>
      <p:pic>
        <p:nvPicPr>
          <p:cNvPr id="13" name="Picture 12" descr="A close-up of a text&#10;&#10;Description automatically generated">
            <a:extLst>
              <a:ext uri="{FF2B5EF4-FFF2-40B4-BE49-F238E27FC236}">
                <a16:creationId xmlns:a16="http://schemas.microsoft.com/office/drawing/2014/main" id="{6CB9BD58-4998-5839-AD92-2B938B3B852C}"/>
              </a:ext>
            </a:extLst>
          </p:cNvPr>
          <p:cNvPicPr>
            <a:picLocks noChangeAspect="1"/>
          </p:cNvPicPr>
          <p:nvPr/>
        </p:nvPicPr>
        <p:blipFill>
          <a:blip r:embed="rId5"/>
          <a:stretch>
            <a:fillRect/>
          </a:stretch>
        </p:blipFill>
        <p:spPr>
          <a:xfrm>
            <a:off x="3459192" y="3437272"/>
            <a:ext cx="5201728" cy="1935187"/>
          </a:xfrm>
          <a:prstGeom prst="rect">
            <a:avLst/>
          </a:prstGeom>
        </p:spPr>
      </p:pic>
    </p:spTree>
    <p:extLst>
      <p:ext uri="{BB962C8B-B14F-4D97-AF65-F5344CB8AC3E}">
        <p14:creationId xmlns:p14="http://schemas.microsoft.com/office/powerpoint/2010/main" val="3486049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38"/>
          <p:cNvSpPr txBox="1"/>
          <p:nvPr/>
        </p:nvSpPr>
        <p:spPr>
          <a:xfrm>
            <a:off x="2617836" y="1518940"/>
            <a:ext cx="3908327" cy="2440568"/>
          </a:xfrm>
          <a:prstGeom prst="rect">
            <a:avLst/>
          </a:prstGeom>
          <a:noFill/>
          <a:ln>
            <a:noFill/>
          </a:ln>
        </p:spPr>
        <p:txBody>
          <a:bodyPr spcFirstLastPara="1" wrap="square" lIns="91425" tIns="45700" rIns="91425" bIns="45700" anchor="t" anchorCtr="0">
            <a:noAutofit/>
          </a:bodyPr>
          <a:lstStyle/>
          <a:p>
            <a:pPr marL="88900" marR="0" lvl="0" algn="l" rtl="0">
              <a:lnSpc>
                <a:spcPct val="100000"/>
              </a:lnSpc>
              <a:spcBef>
                <a:spcPts val="0"/>
              </a:spcBef>
              <a:spcAft>
                <a:spcPts val="0"/>
              </a:spcAft>
              <a:buClr>
                <a:schemeClr val="lt1"/>
              </a:buClr>
              <a:buSzPts val="2200"/>
            </a:pPr>
            <a:r>
              <a:rPr lang="en-US" sz="2000" dirty="0">
                <a:solidFill>
                  <a:schemeClr val="lt1"/>
                </a:solidFill>
                <a:latin typeface="Century Gothic"/>
                <a:ea typeface="Century Gothic"/>
                <a:cs typeface="Century Gothic"/>
                <a:sym typeface="Century Gothic"/>
              </a:rPr>
              <a:t>Math blocks will consist of:</a:t>
            </a:r>
          </a:p>
          <a:p>
            <a:pPr marL="88900" marR="0" lvl="0" algn="l" rtl="0">
              <a:lnSpc>
                <a:spcPct val="100000"/>
              </a:lnSpc>
              <a:spcBef>
                <a:spcPts val="0"/>
              </a:spcBef>
              <a:spcAft>
                <a:spcPts val="0"/>
              </a:spcAft>
              <a:buClr>
                <a:schemeClr val="lt1"/>
              </a:buClr>
              <a:buSzPts val="2200"/>
            </a:pPr>
            <a:endParaRPr lang="en-US" sz="2000" dirty="0">
              <a:solidFill>
                <a:schemeClr val="lt1"/>
              </a:solidFill>
              <a:latin typeface="Century Gothic"/>
              <a:ea typeface="Century Gothic"/>
              <a:cs typeface="Century Gothic"/>
              <a:sym typeface="Century Gothic"/>
            </a:endParaRPr>
          </a:p>
          <a:p>
            <a:pPr marL="431800" indent="-342900">
              <a:buClr>
                <a:schemeClr val="lt1"/>
              </a:buClr>
              <a:buSzPts val="2200"/>
              <a:buFont typeface="Arial" panose="020B0604020202020204" pitchFamily="34" charset="0"/>
              <a:buChar char="•"/>
            </a:pPr>
            <a:r>
              <a:rPr lang="en-US" sz="2000" dirty="0">
                <a:solidFill>
                  <a:schemeClr val="lt1"/>
                </a:solidFill>
                <a:latin typeface="Century Gothic"/>
                <a:ea typeface="Century Gothic"/>
                <a:cs typeface="Century Gothic"/>
                <a:sym typeface="Century Gothic"/>
              </a:rPr>
              <a:t>Number Talk </a:t>
            </a:r>
          </a:p>
          <a:p>
            <a:pPr marL="431800" indent="-342900">
              <a:buClr>
                <a:schemeClr val="lt1"/>
              </a:buClr>
              <a:buSzPts val="2200"/>
              <a:buFont typeface="Arial" panose="020B0604020202020204" pitchFamily="34" charset="0"/>
              <a:buChar char="•"/>
            </a:pPr>
            <a:endParaRPr lang="en-US" sz="2000" dirty="0">
              <a:solidFill>
                <a:schemeClr val="lt1"/>
              </a:solidFill>
              <a:latin typeface="Century Gothic"/>
              <a:ea typeface="Century Gothic"/>
              <a:cs typeface="Century Gothic"/>
              <a:sym typeface="Century Gothic"/>
            </a:endParaRPr>
          </a:p>
          <a:p>
            <a:pPr marL="431800" marR="0" lvl="0" indent="-342900" algn="l" rtl="0">
              <a:lnSpc>
                <a:spcPct val="100000"/>
              </a:lnSpc>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entury Gothic"/>
                <a:ea typeface="Century Gothic"/>
                <a:cs typeface="Century Gothic"/>
                <a:sym typeface="Century Gothic"/>
              </a:rPr>
              <a:t>Mini Lesson </a:t>
            </a:r>
          </a:p>
          <a:p>
            <a:pPr marL="431800" marR="0" lvl="0" indent="-342900" algn="l" rtl="0">
              <a:lnSpc>
                <a:spcPct val="100000"/>
              </a:lnSpc>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entury Gothic"/>
              <a:ea typeface="Century Gothic"/>
              <a:cs typeface="Century Gothic"/>
              <a:sym typeface="Century Gothic"/>
            </a:endParaRPr>
          </a:p>
          <a:p>
            <a:pPr marL="431800" marR="0" lvl="0" indent="-342900" algn="l" rtl="0">
              <a:lnSpc>
                <a:spcPct val="100000"/>
              </a:lnSpc>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entury Gothic"/>
                <a:ea typeface="Century Gothic"/>
                <a:cs typeface="Century Gothic"/>
                <a:sym typeface="Century Gothic"/>
              </a:rPr>
              <a:t>Independent Practice &amp; Hands-on Practice</a:t>
            </a:r>
          </a:p>
          <a:p>
            <a:pPr marL="431800" marR="0" lvl="0" indent="-342900" algn="l" rtl="0">
              <a:lnSpc>
                <a:spcPct val="100000"/>
              </a:lnSpc>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entury Gothic"/>
              <a:ea typeface="Century Gothic"/>
              <a:cs typeface="Century Gothic"/>
              <a:sym typeface="Century Gothic"/>
            </a:endParaRPr>
          </a:p>
          <a:p>
            <a:pPr marL="431800" marR="0" lvl="0" indent="-342900" algn="l" rtl="0">
              <a:lnSpc>
                <a:spcPct val="100000"/>
              </a:lnSpc>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entury Gothic"/>
                <a:ea typeface="Century Gothic"/>
                <a:cs typeface="Century Gothic"/>
                <a:sym typeface="Century Gothic"/>
              </a:rPr>
              <a:t>Small Groups/ 1:1 Conferences</a:t>
            </a:r>
          </a:p>
          <a:p>
            <a:pPr marL="431800" marR="0" lvl="0" indent="-342900" algn="l" rtl="0">
              <a:lnSpc>
                <a:spcPct val="100000"/>
              </a:lnSpc>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entury Gothic"/>
              <a:ea typeface="Century Gothic"/>
              <a:cs typeface="Century Gothic"/>
              <a:sym typeface="Century Gothic"/>
            </a:endParaRPr>
          </a:p>
          <a:p>
            <a:pPr marL="431800" marR="0" lvl="0" indent="-342900" algn="l" rtl="0">
              <a:lnSpc>
                <a:spcPct val="100000"/>
              </a:lnSpc>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entury Gothic"/>
                <a:ea typeface="Century Gothic"/>
                <a:cs typeface="Century Gothic"/>
                <a:sym typeface="Century Gothic"/>
              </a:rPr>
              <a:t>iReady/RTI Time	</a:t>
            </a: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sz="1800" dirty="0">
              <a:solidFill>
                <a:schemeClr val="lt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38"/>
          <p:cNvSpPr txBox="1"/>
          <p:nvPr/>
        </p:nvSpPr>
        <p:spPr>
          <a:xfrm>
            <a:off x="2617836" y="1518940"/>
            <a:ext cx="3908327" cy="2440568"/>
          </a:xfrm>
          <a:prstGeom prst="rect">
            <a:avLst/>
          </a:prstGeom>
          <a:noFill/>
          <a:ln>
            <a:noFill/>
          </a:ln>
        </p:spPr>
        <p:txBody>
          <a:bodyPr spcFirstLastPara="1" wrap="square" lIns="91425" tIns="45700" rIns="91425" bIns="45700" anchor="t" anchorCtr="0">
            <a:noAutofit/>
          </a:bodyPr>
          <a:lstStyle/>
          <a:p>
            <a:pPr marL="88900" marR="0" lvl="0" algn="l" rtl="0">
              <a:lnSpc>
                <a:spcPct val="100000"/>
              </a:lnSpc>
              <a:spcBef>
                <a:spcPts val="0"/>
              </a:spcBef>
              <a:spcAft>
                <a:spcPts val="0"/>
              </a:spcAft>
              <a:buClr>
                <a:schemeClr val="lt1"/>
              </a:buClr>
              <a:buSzPts val="2200"/>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p:txBody>
      </p:sp>
      <p:sp>
        <p:nvSpPr>
          <p:cNvPr id="3" name="Google Shape;237;p38">
            <a:extLst>
              <a:ext uri="{FF2B5EF4-FFF2-40B4-BE49-F238E27FC236}">
                <a16:creationId xmlns:a16="http://schemas.microsoft.com/office/drawing/2014/main" id="{C0ABCF54-0A47-E3F6-A1BC-285EF36669FD}"/>
              </a:ext>
            </a:extLst>
          </p:cNvPr>
          <p:cNvSpPr txBox="1"/>
          <p:nvPr/>
        </p:nvSpPr>
        <p:spPr>
          <a:xfrm>
            <a:off x="2539459" y="1501523"/>
            <a:ext cx="3908327" cy="2440568"/>
          </a:xfrm>
          <a:prstGeom prst="rect">
            <a:avLst/>
          </a:prstGeom>
          <a:noFill/>
          <a:ln>
            <a:noFill/>
          </a:ln>
        </p:spPr>
        <p:txBody>
          <a:bodyPr spcFirstLastPara="1" wrap="square" lIns="91425" tIns="45700" rIns="91425" bIns="45700" anchor="t" anchorCtr="0">
            <a:noAutofit/>
          </a:bodyPr>
          <a:lstStyle/>
          <a:p>
            <a:pPr marL="88900" marR="0" lvl="0" algn="l" rtl="0">
              <a:lnSpc>
                <a:spcPct val="100000"/>
              </a:lnSpc>
              <a:spcBef>
                <a:spcPts val="0"/>
              </a:spcBef>
              <a:spcAft>
                <a:spcPts val="0"/>
              </a:spcAft>
              <a:buClr>
                <a:schemeClr val="lt1"/>
              </a:buClr>
              <a:buSzPts val="2200"/>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p:txBody>
      </p:sp>
      <p:pic>
        <p:nvPicPr>
          <p:cNvPr id="5" name="Picture 4" descr="A screenshot of a math course&#10;&#10;Description automatically generated">
            <a:extLst>
              <a:ext uri="{FF2B5EF4-FFF2-40B4-BE49-F238E27FC236}">
                <a16:creationId xmlns:a16="http://schemas.microsoft.com/office/drawing/2014/main" id="{D901CE43-E66E-E4F3-9A82-44E14130F283}"/>
              </a:ext>
            </a:extLst>
          </p:cNvPr>
          <p:cNvPicPr>
            <a:picLocks noChangeAspect="1"/>
          </p:cNvPicPr>
          <p:nvPr/>
        </p:nvPicPr>
        <p:blipFill>
          <a:blip r:embed="rId4"/>
          <a:stretch>
            <a:fillRect/>
          </a:stretch>
        </p:blipFill>
        <p:spPr>
          <a:xfrm>
            <a:off x="0" y="1432869"/>
            <a:ext cx="9144000" cy="5507552"/>
          </a:xfrm>
          <a:prstGeom prst="rect">
            <a:avLst/>
          </a:prstGeom>
        </p:spPr>
      </p:pic>
    </p:spTree>
    <p:extLst>
      <p:ext uri="{BB962C8B-B14F-4D97-AF65-F5344CB8AC3E}">
        <p14:creationId xmlns:p14="http://schemas.microsoft.com/office/powerpoint/2010/main" val="1510203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38"/>
          <p:cNvSpPr txBox="1"/>
          <p:nvPr/>
        </p:nvSpPr>
        <p:spPr>
          <a:xfrm>
            <a:off x="2617836" y="1518940"/>
            <a:ext cx="3908327" cy="2440568"/>
          </a:xfrm>
          <a:prstGeom prst="rect">
            <a:avLst/>
          </a:prstGeom>
          <a:noFill/>
          <a:ln>
            <a:noFill/>
          </a:ln>
        </p:spPr>
        <p:txBody>
          <a:bodyPr spcFirstLastPara="1" wrap="square" lIns="91425" tIns="45700" rIns="91425" bIns="45700" anchor="t" anchorCtr="0">
            <a:noAutofit/>
          </a:bodyPr>
          <a:lstStyle/>
          <a:p>
            <a:pPr marL="88900" marR="0" lvl="0" algn="l" rtl="0">
              <a:lnSpc>
                <a:spcPct val="100000"/>
              </a:lnSpc>
              <a:spcBef>
                <a:spcPts val="0"/>
              </a:spcBef>
              <a:spcAft>
                <a:spcPts val="0"/>
              </a:spcAft>
              <a:buClr>
                <a:schemeClr val="lt1"/>
              </a:buClr>
              <a:buSzPts val="2200"/>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sz="1800" dirty="0">
              <a:solidFill>
                <a:schemeClr val="lt1"/>
              </a:solidFill>
              <a:latin typeface="Century Gothic"/>
              <a:ea typeface="Century Gothic"/>
              <a:cs typeface="Century Gothic"/>
              <a:sym typeface="Century Gothic"/>
            </a:endParaRPr>
          </a:p>
        </p:txBody>
      </p:sp>
      <p:sp>
        <p:nvSpPr>
          <p:cNvPr id="2" name="Google Shape;237;p38">
            <a:extLst>
              <a:ext uri="{FF2B5EF4-FFF2-40B4-BE49-F238E27FC236}">
                <a16:creationId xmlns:a16="http://schemas.microsoft.com/office/drawing/2014/main" id="{56F6F0A1-14FA-8756-00B9-4AAE6F978CBE}"/>
              </a:ext>
            </a:extLst>
          </p:cNvPr>
          <p:cNvSpPr txBox="1"/>
          <p:nvPr/>
        </p:nvSpPr>
        <p:spPr>
          <a:xfrm>
            <a:off x="1924594" y="1392666"/>
            <a:ext cx="6836229" cy="2440568"/>
          </a:xfrm>
          <a:prstGeom prst="rect">
            <a:avLst/>
          </a:prstGeom>
          <a:noFill/>
          <a:ln>
            <a:noFill/>
          </a:ln>
        </p:spPr>
        <p:txBody>
          <a:bodyPr spcFirstLastPara="1" wrap="square" lIns="91425" tIns="45700" rIns="91425" bIns="45700" anchor="t" anchorCtr="0">
            <a:noAutofit/>
          </a:bodyPr>
          <a:lstStyle/>
          <a:p>
            <a:pPr marL="88900" marR="0" lvl="0" algn="l" rtl="0">
              <a:lnSpc>
                <a:spcPct val="100000"/>
              </a:lnSpc>
              <a:spcBef>
                <a:spcPts val="0"/>
              </a:spcBef>
              <a:spcAft>
                <a:spcPts val="0"/>
              </a:spcAft>
              <a:buClr>
                <a:schemeClr val="lt1"/>
              </a:buClr>
              <a:buSzPts val="2200"/>
            </a:pPr>
            <a:r>
              <a:rPr lang="en-US" sz="1800" dirty="0">
                <a:solidFill>
                  <a:schemeClr val="lt1"/>
                </a:solidFill>
                <a:latin typeface="Century Gothic"/>
                <a:ea typeface="Century Gothic"/>
                <a:cs typeface="Century Gothic"/>
                <a:sym typeface="Century Gothic"/>
              </a:rPr>
              <a:t>Enhanced (4</a:t>
            </a:r>
            <a:r>
              <a:rPr lang="en-US" sz="1800" baseline="30000" dirty="0">
                <a:solidFill>
                  <a:schemeClr val="lt1"/>
                </a:solidFill>
                <a:latin typeface="Century Gothic"/>
                <a:ea typeface="Century Gothic"/>
                <a:cs typeface="Century Gothic"/>
                <a:sym typeface="Century Gothic"/>
              </a:rPr>
              <a:t>th</a:t>
            </a:r>
            <a:r>
              <a:rPr lang="en-US" sz="1800" dirty="0">
                <a:solidFill>
                  <a:schemeClr val="lt1"/>
                </a:solidFill>
                <a:latin typeface="Century Gothic"/>
                <a:ea typeface="Century Gothic"/>
                <a:cs typeface="Century Gothic"/>
                <a:sym typeface="Century Gothic"/>
              </a:rPr>
              <a:t> Grade) Math Units:</a:t>
            </a:r>
          </a:p>
          <a:p>
            <a:pPr marL="88900" marR="0" lvl="0" algn="l" rtl="0">
              <a:lnSpc>
                <a:spcPct val="100000"/>
              </a:lnSpc>
              <a:spcBef>
                <a:spcPts val="0"/>
              </a:spcBef>
              <a:spcAft>
                <a:spcPts val="0"/>
              </a:spcAft>
              <a:buClr>
                <a:schemeClr val="lt1"/>
              </a:buClr>
              <a:buSzPts val="2200"/>
            </a:pPr>
            <a:endParaRPr lang="en-US" sz="1800" dirty="0">
              <a:solidFill>
                <a:schemeClr val="lt1"/>
              </a:solidFill>
              <a:latin typeface="Century Gothic"/>
              <a:ea typeface="Century Gothic"/>
              <a:cs typeface="Century Gothic"/>
              <a:sym typeface="Century Gothic"/>
            </a:endParaRP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r>
              <a:rPr lang="en-US" sz="1800" dirty="0">
                <a:solidFill>
                  <a:schemeClr val="lt1"/>
                </a:solidFill>
                <a:latin typeface="Century Gothic"/>
                <a:ea typeface="Century Gothic"/>
                <a:cs typeface="Century Gothic"/>
                <a:sym typeface="Century Gothic"/>
              </a:rPr>
              <a:t>(Unit 1) Making Relevant Connections with Place Value Understanding, Addition and Subtraction of Whole Numbers</a:t>
            </a: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endParaRPr lang="en-US" sz="1800" dirty="0">
              <a:solidFill>
                <a:schemeClr val="lt1"/>
              </a:solidFill>
              <a:latin typeface="Century Gothic"/>
              <a:ea typeface="Century Gothic"/>
              <a:cs typeface="Century Gothic"/>
              <a:sym typeface="Century Gothic"/>
            </a:endParaRP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r>
              <a:rPr lang="en-US" sz="1800" dirty="0">
                <a:solidFill>
                  <a:schemeClr val="lt1"/>
                </a:solidFill>
                <a:latin typeface="Century Gothic"/>
                <a:ea typeface="Century Gothic"/>
                <a:cs typeface="Century Gothic"/>
                <a:sym typeface="Century Gothic"/>
              </a:rPr>
              <a:t>(Unit 2) Exploring Real-life Phenomena through Patterning and Algebraic Reasoning</a:t>
            </a: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endParaRPr lang="en-US" sz="1800" dirty="0">
              <a:solidFill>
                <a:schemeClr val="lt1"/>
              </a:solidFill>
              <a:latin typeface="Century Gothic"/>
              <a:ea typeface="Century Gothic"/>
              <a:cs typeface="Century Gothic"/>
              <a:sym typeface="Century Gothic"/>
            </a:endParaRP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r>
              <a:rPr lang="en-US" sz="1800" dirty="0">
                <a:solidFill>
                  <a:schemeClr val="lt1"/>
                </a:solidFill>
                <a:latin typeface="Century Gothic"/>
                <a:ea typeface="Century Gothic"/>
                <a:cs typeface="Century Gothic"/>
                <a:sym typeface="Century Gothic"/>
              </a:rPr>
              <a:t>(Unit 3) Reasoning about Multiplication and Division</a:t>
            </a: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endParaRPr lang="en-US" sz="1800" dirty="0">
              <a:solidFill>
                <a:schemeClr val="lt1"/>
              </a:solidFill>
              <a:latin typeface="Century Gothic"/>
              <a:ea typeface="Century Gothic"/>
              <a:cs typeface="Century Gothic"/>
              <a:sym typeface="Century Gothic"/>
            </a:endParaRP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r>
              <a:rPr lang="en-US" sz="1800" dirty="0">
                <a:solidFill>
                  <a:schemeClr val="lt1"/>
                </a:solidFill>
                <a:latin typeface="Century Gothic"/>
                <a:ea typeface="Century Gothic"/>
                <a:cs typeface="Century Gothic"/>
                <a:sym typeface="Century Gothic"/>
              </a:rPr>
              <a:t>(Unit 4) Investigating Fractions and Decimals</a:t>
            </a: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endParaRPr lang="en-US" sz="1800" dirty="0">
              <a:solidFill>
                <a:schemeClr val="lt1"/>
              </a:solidFill>
              <a:latin typeface="Century Gothic"/>
              <a:ea typeface="Century Gothic"/>
              <a:cs typeface="Century Gothic"/>
              <a:sym typeface="Century Gothic"/>
            </a:endParaRP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r>
              <a:rPr lang="en-US" sz="1800" dirty="0">
                <a:solidFill>
                  <a:schemeClr val="lt1"/>
                </a:solidFill>
                <a:latin typeface="Century Gothic"/>
                <a:ea typeface="Century Gothic"/>
                <a:cs typeface="Century Gothic"/>
                <a:sym typeface="Century Gothic"/>
              </a:rPr>
              <a:t>(Unit 5) Building Conceptual Understanding of Angle Measurement</a:t>
            </a: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endParaRPr lang="en-US" sz="1800" dirty="0">
              <a:solidFill>
                <a:schemeClr val="lt1"/>
              </a:solidFill>
              <a:latin typeface="Century Gothic"/>
              <a:ea typeface="Century Gothic"/>
              <a:cs typeface="Century Gothic"/>
              <a:sym typeface="Century Gothic"/>
            </a:endParaRP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r>
              <a:rPr lang="en-US" sz="1800" dirty="0">
                <a:solidFill>
                  <a:schemeClr val="lt1"/>
                </a:solidFill>
                <a:latin typeface="Century Gothic"/>
                <a:ea typeface="Century Gothic"/>
                <a:cs typeface="Century Gothic"/>
                <a:sym typeface="Century Gothic"/>
              </a:rPr>
              <a:t>(Unit 6) Reasoning with Shapes</a:t>
            </a:r>
          </a:p>
          <a:p>
            <a:pPr marL="88900" marR="0" lvl="0" algn="l" rtl="0">
              <a:lnSpc>
                <a:spcPct val="100000"/>
              </a:lnSpc>
              <a:spcBef>
                <a:spcPts val="0"/>
              </a:spcBef>
              <a:spcAft>
                <a:spcPts val="0"/>
              </a:spcAft>
              <a:buClr>
                <a:schemeClr val="lt1"/>
              </a:buClr>
              <a:buSzPts val="2200"/>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sz="180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094956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38"/>
          <p:cNvSpPr txBox="1"/>
          <p:nvPr/>
        </p:nvSpPr>
        <p:spPr>
          <a:xfrm>
            <a:off x="2617836" y="1518940"/>
            <a:ext cx="3908327" cy="2440568"/>
          </a:xfrm>
          <a:prstGeom prst="rect">
            <a:avLst/>
          </a:prstGeom>
          <a:noFill/>
          <a:ln>
            <a:noFill/>
          </a:ln>
        </p:spPr>
        <p:txBody>
          <a:bodyPr spcFirstLastPara="1" wrap="square" lIns="91425" tIns="45700" rIns="91425" bIns="45700" anchor="t" anchorCtr="0">
            <a:noAutofit/>
          </a:bodyPr>
          <a:lstStyle/>
          <a:p>
            <a:pPr marL="88900" marR="0" lvl="0" algn="l" rtl="0">
              <a:lnSpc>
                <a:spcPct val="100000"/>
              </a:lnSpc>
              <a:spcBef>
                <a:spcPts val="0"/>
              </a:spcBef>
              <a:spcAft>
                <a:spcPts val="0"/>
              </a:spcAft>
              <a:buClr>
                <a:schemeClr val="lt1"/>
              </a:buClr>
              <a:buSzPts val="2200"/>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p:txBody>
      </p:sp>
      <p:sp>
        <p:nvSpPr>
          <p:cNvPr id="3" name="Google Shape;237;p38">
            <a:extLst>
              <a:ext uri="{FF2B5EF4-FFF2-40B4-BE49-F238E27FC236}">
                <a16:creationId xmlns:a16="http://schemas.microsoft.com/office/drawing/2014/main" id="{C0ABCF54-0A47-E3F6-A1BC-285EF36669FD}"/>
              </a:ext>
            </a:extLst>
          </p:cNvPr>
          <p:cNvSpPr txBox="1"/>
          <p:nvPr/>
        </p:nvSpPr>
        <p:spPr>
          <a:xfrm>
            <a:off x="2539459" y="1501523"/>
            <a:ext cx="3908327" cy="2440568"/>
          </a:xfrm>
          <a:prstGeom prst="rect">
            <a:avLst/>
          </a:prstGeom>
          <a:noFill/>
          <a:ln>
            <a:noFill/>
          </a:ln>
        </p:spPr>
        <p:txBody>
          <a:bodyPr spcFirstLastPara="1" wrap="square" lIns="91425" tIns="45700" rIns="91425" bIns="45700" anchor="t" anchorCtr="0">
            <a:noAutofit/>
          </a:bodyPr>
          <a:lstStyle/>
          <a:p>
            <a:pPr marL="88900" marR="0" lvl="0" algn="l" rtl="0">
              <a:lnSpc>
                <a:spcPct val="100000"/>
              </a:lnSpc>
              <a:spcBef>
                <a:spcPts val="0"/>
              </a:spcBef>
              <a:spcAft>
                <a:spcPts val="0"/>
              </a:spcAft>
              <a:buClr>
                <a:schemeClr val="lt1"/>
              </a:buClr>
              <a:buSzPts val="2200"/>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p:txBody>
      </p:sp>
      <p:pic>
        <p:nvPicPr>
          <p:cNvPr id="4" name="Picture 3">
            <a:extLst>
              <a:ext uri="{FF2B5EF4-FFF2-40B4-BE49-F238E27FC236}">
                <a16:creationId xmlns:a16="http://schemas.microsoft.com/office/drawing/2014/main" id="{CE68AD3F-D513-7ACB-6C25-1A6C3CA005CD}"/>
              </a:ext>
            </a:extLst>
          </p:cNvPr>
          <p:cNvPicPr>
            <a:picLocks noChangeAspect="1"/>
          </p:cNvPicPr>
          <p:nvPr/>
        </p:nvPicPr>
        <p:blipFill>
          <a:blip r:embed="rId4"/>
          <a:stretch>
            <a:fillRect/>
          </a:stretch>
        </p:blipFill>
        <p:spPr>
          <a:xfrm>
            <a:off x="0" y="1400978"/>
            <a:ext cx="9144000" cy="5117060"/>
          </a:xfrm>
          <a:prstGeom prst="rect">
            <a:avLst/>
          </a:prstGeom>
        </p:spPr>
      </p:pic>
    </p:spTree>
    <p:extLst>
      <p:ext uri="{BB962C8B-B14F-4D97-AF65-F5344CB8AC3E}">
        <p14:creationId xmlns:p14="http://schemas.microsoft.com/office/powerpoint/2010/main" val="122157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6"/>
          <p:cNvSpPr txBox="1"/>
          <p:nvPr/>
        </p:nvSpPr>
        <p:spPr>
          <a:xfrm>
            <a:off x="109537" y="1704975"/>
            <a:ext cx="6229350" cy="1200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Century Gothic"/>
              <a:buNone/>
            </a:pPr>
            <a:r>
              <a:rPr lang="en-US" sz="3600" b="0" i="0" u="none" strike="noStrike" cap="none">
                <a:solidFill>
                  <a:schemeClr val="lt1"/>
                </a:solidFill>
                <a:latin typeface="Century Gothic"/>
                <a:ea typeface="Century Gothic"/>
                <a:cs typeface="Century Gothic"/>
                <a:sym typeface="Century Gothic"/>
              </a:rPr>
              <a:t>Questions or Comments?</a:t>
            </a:r>
            <a:br>
              <a:rPr lang="en-US" sz="3600" b="0" i="0" u="none" strike="noStrike" cap="none">
                <a:solidFill>
                  <a:schemeClr val="lt1"/>
                </a:solidFill>
                <a:latin typeface="Century Gothic"/>
                <a:ea typeface="Century Gothic"/>
                <a:cs typeface="Century Gothic"/>
                <a:sym typeface="Century Gothic"/>
              </a:rPr>
            </a:br>
            <a:r>
              <a:rPr lang="en-US" sz="3600" b="0" i="0" u="none" strike="noStrike" cap="none">
                <a:solidFill>
                  <a:schemeClr val="lt1"/>
                </a:solidFill>
                <a:latin typeface="Century Gothic"/>
                <a:ea typeface="Century Gothic"/>
                <a:cs typeface="Century Gothic"/>
                <a:sym typeface="Century Gothic"/>
              </a:rPr>
              <a:t>Email us:</a:t>
            </a:r>
            <a:endParaRPr/>
          </a:p>
        </p:txBody>
      </p:sp>
      <p:sp>
        <p:nvSpPr>
          <p:cNvPr id="169" name="Google Shape;169;p26"/>
          <p:cNvSpPr txBox="1"/>
          <p:nvPr/>
        </p:nvSpPr>
        <p:spPr>
          <a:xfrm>
            <a:off x="109537" y="3222050"/>
            <a:ext cx="6229500" cy="3416400"/>
          </a:xfrm>
          <a:prstGeom prst="rect">
            <a:avLst/>
          </a:prstGeom>
          <a:noFill/>
          <a:ln>
            <a:noFill/>
          </a:ln>
        </p:spPr>
        <p:txBody>
          <a:bodyPr spcFirstLastPara="1" wrap="square" lIns="91425" tIns="45700" rIns="91425" bIns="45700" anchor="t" anchorCtr="0">
            <a:noAutofit/>
          </a:bodyPr>
          <a:lstStyle/>
          <a:p>
            <a:pPr marL="285750" indent="-285750" algn="ctr">
              <a:lnSpc>
                <a:spcPct val="200000"/>
              </a:lnSpc>
              <a:buClr>
                <a:schemeClr val="lt1"/>
              </a:buClr>
              <a:buSzPts val="1800"/>
              <a:buFont typeface="Century Gothic"/>
              <a:buChar char="•"/>
            </a:pPr>
            <a:r>
              <a:rPr lang="de-DE" sz="1800" dirty="0">
                <a:solidFill>
                  <a:schemeClr val="lt1"/>
                </a:solidFill>
                <a:latin typeface="Century Gothic"/>
                <a:ea typeface="Century Gothic"/>
                <a:cs typeface="Century Gothic"/>
                <a:sym typeface="Century Gothic"/>
              </a:rPr>
              <a:t>Raechel Smith: </a:t>
            </a:r>
            <a:r>
              <a:rPr lang="de-DE" sz="1800" u="sng" dirty="0">
                <a:solidFill>
                  <a:schemeClr val="hlink"/>
                </a:solidFill>
                <a:latin typeface="Century Gothic"/>
                <a:ea typeface="Century Gothic"/>
                <a:cs typeface="Century Gothic"/>
                <a:sym typeface="Century Gothic"/>
                <a:hlinkClick r:id="rId4"/>
              </a:rPr>
              <a:t>smithr3@fultonschools.org</a:t>
            </a:r>
            <a:endParaRPr lang="en-US" sz="1800" dirty="0">
              <a:solidFill>
                <a:schemeClr val="lt1"/>
              </a:solidFill>
              <a:latin typeface="Century Gothic"/>
              <a:ea typeface="Century Gothic"/>
              <a:cs typeface="Century Gothic"/>
              <a:sym typeface="Century Gothic"/>
            </a:endParaRPr>
          </a:p>
          <a:p>
            <a:pPr marL="285750" marR="0" lvl="0" indent="-285750" algn="ctr" rtl="0">
              <a:lnSpc>
                <a:spcPct val="200000"/>
              </a:lnSpc>
              <a:spcBef>
                <a:spcPts val="0"/>
              </a:spcBef>
              <a:spcAft>
                <a:spcPts val="0"/>
              </a:spcAft>
              <a:buClr>
                <a:schemeClr val="lt1"/>
              </a:buClr>
              <a:buSzPts val="1800"/>
              <a:buFont typeface="Century Gothic"/>
              <a:buChar char="•"/>
            </a:pPr>
            <a:r>
              <a:rPr lang="en-US" sz="1800" dirty="0">
                <a:solidFill>
                  <a:schemeClr val="lt1"/>
                </a:solidFill>
                <a:latin typeface="Century Gothic"/>
                <a:ea typeface="Century Gothic"/>
                <a:cs typeface="Century Gothic"/>
                <a:sym typeface="Century Gothic"/>
              </a:rPr>
              <a:t>Sarah McCarthy</a:t>
            </a:r>
            <a:r>
              <a:rPr lang="en-US" sz="1800" i="0" u="none" strike="noStrike" cap="none" dirty="0">
                <a:solidFill>
                  <a:schemeClr val="lt1"/>
                </a:solidFill>
                <a:latin typeface="Century Gothic"/>
                <a:ea typeface="Century Gothic"/>
                <a:cs typeface="Century Gothic"/>
                <a:sym typeface="Century Gothic"/>
              </a:rPr>
              <a:t>: </a:t>
            </a:r>
            <a:r>
              <a:rPr lang="en-US" sz="1800" u="sng" dirty="0">
                <a:solidFill>
                  <a:schemeClr val="hlink"/>
                </a:solidFill>
                <a:latin typeface="Century Gothic"/>
                <a:ea typeface="Century Gothic"/>
                <a:cs typeface="Century Gothic"/>
                <a:sym typeface="Century Gothic"/>
                <a:hlinkClick r:id="rId5"/>
              </a:rPr>
              <a:t>mccarthys</a:t>
            </a:r>
            <a:r>
              <a:rPr lang="en-US" sz="1800" i="0" u="sng" strike="noStrike" cap="none" dirty="0">
                <a:solidFill>
                  <a:schemeClr val="hlink"/>
                </a:solidFill>
                <a:latin typeface="Century Gothic"/>
                <a:ea typeface="Century Gothic"/>
                <a:cs typeface="Century Gothic"/>
                <a:sym typeface="Century Gothic"/>
                <a:hlinkClick r:id="rId5"/>
              </a:rPr>
              <a:t>@fultonschools.org</a:t>
            </a:r>
            <a:endParaRPr sz="1800" dirty="0">
              <a:latin typeface="Century Gothic"/>
              <a:ea typeface="Century Gothic"/>
              <a:cs typeface="Century Gothic"/>
              <a:sym typeface="Century Gothic"/>
            </a:endParaRPr>
          </a:p>
          <a:p>
            <a:pPr marL="285750" marR="0" lvl="0" indent="-285750" algn="ctr" rtl="0">
              <a:lnSpc>
                <a:spcPct val="200000"/>
              </a:lnSpc>
              <a:spcBef>
                <a:spcPts val="0"/>
              </a:spcBef>
              <a:spcAft>
                <a:spcPts val="0"/>
              </a:spcAft>
              <a:buClr>
                <a:schemeClr val="lt1"/>
              </a:buClr>
              <a:buSzPts val="1800"/>
              <a:buFont typeface="Century Gothic"/>
              <a:buChar char="•"/>
            </a:pPr>
            <a:r>
              <a:rPr lang="en-US" sz="1800" dirty="0">
                <a:solidFill>
                  <a:schemeClr val="lt1"/>
                </a:solidFill>
                <a:latin typeface="Century Gothic"/>
                <a:ea typeface="Century Gothic"/>
                <a:cs typeface="Century Gothic"/>
                <a:sym typeface="Century Gothic"/>
              </a:rPr>
              <a:t>Carol Moore: </a:t>
            </a:r>
            <a:r>
              <a:rPr lang="en-US" sz="1800" u="sng" dirty="0">
                <a:solidFill>
                  <a:schemeClr val="hlink"/>
                </a:solidFill>
                <a:latin typeface="Century Gothic"/>
                <a:ea typeface="Century Gothic"/>
                <a:cs typeface="Century Gothic"/>
                <a:sym typeface="Century Gothic"/>
                <a:hlinkClick r:id="rId6"/>
              </a:rPr>
              <a:t>moorecarol@fultonschools.org</a:t>
            </a:r>
            <a:r>
              <a:rPr lang="en-US" sz="1800" dirty="0">
                <a:solidFill>
                  <a:schemeClr val="lt1"/>
                </a:solidFill>
                <a:latin typeface="Century Gothic"/>
                <a:ea typeface="Century Gothic"/>
                <a:cs typeface="Century Gothic"/>
                <a:sym typeface="Century Gothic"/>
                <a:hlinkClick r:id="rId6"/>
              </a:rPr>
              <a:t> </a:t>
            </a:r>
            <a:endParaRPr lang="en-US" sz="1800" dirty="0">
              <a:solidFill>
                <a:schemeClr val="lt1"/>
              </a:solidFill>
              <a:latin typeface="Century Gothic"/>
              <a:ea typeface="Century Gothic"/>
              <a:cs typeface="Century Gothic"/>
              <a:sym typeface="Century Gothic"/>
            </a:endParaRPr>
          </a:p>
          <a:p>
            <a:pPr marL="285750" marR="0" lvl="0" indent="-285750" algn="ctr" rtl="0">
              <a:lnSpc>
                <a:spcPct val="200000"/>
              </a:lnSpc>
              <a:spcBef>
                <a:spcPts val="0"/>
              </a:spcBef>
              <a:spcAft>
                <a:spcPts val="0"/>
              </a:spcAft>
              <a:buClr>
                <a:schemeClr val="lt1"/>
              </a:buClr>
              <a:buSzPts val="1800"/>
              <a:buFont typeface="Century Gothic"/>
              <a:buChar char="•"/>
            </a:pPr>
            <a:r>
              <a:rPr lang="en-US" sz="1800" i="0" u="none" strike="noStrike" cap="none" dirty="0">
                <a:solidFill>
                  <a:schemeClr val="lt1"/>
                </a:solidFill>
                <a:latin typeface="Century Gothic"/>
                <a:ea typeface="Century Gothic"/>
                <a:cs typeface="Century Gothic"/>
                <a:sym typeface="Century Gothic"/>
              </a:rPr>
              <a:t>Lex Johnson: </a:t>
            </a:r>
            <a:r>
              <a:rPr lang="en-US" sz="1800" i="0" u="sng" strike="noStrike" cap="none" dirty="0">
                <a:solidFill>
                  <a:schemeClr val="hlink"/>
                </a:solidFill>
                <a:latin typeface="Century Gothic"/>
                <a:ea typeface="Century Gothic"/>
                <a:cs typeface="Century Gothic"/>
                <a:sym typeface="Century Gothic"/>
                <a:hlinkClick r:id="rId7"/>
              </a:rPr>
              <a:t>johnsona35</a:t>
            </a:r>
            <a:r>
              <a:rPr lang="en-US" sz="1800" u="sng" dirty="0">
                <a:solidFill>
                  <a:schemeClr val="hlink"/>
                </a:solidFill>
                <a:latin typeface="Century Gothic"/>
                <a:ea typeface="Century Gothic"/>
                <a:cs typeface="Century Gothic"/>
                <a:sym typeface="Century Gothic"/>
                <a:hlinkClick r:id="rId7"/>
              </a:rPr>
              <a:t>@fultonschools.org</a:t>
            </a:r>
            <a:r>
              <a:rPr lang="en-US" sz="1800" dirty="0">
                <a:solidFill>
                  <a:schemeClr val="lt1"/>
                </a:solidFill>
                <a:latin typeface="Century Gothic"/>
                <a:ea typeface="Century Gothic"/>
                <a:cs typeface="Century Gothic"/>
                <a:sym typeface="Century Gothic"/>
                <a:hlinkClick r:id="rId7"/>
              </a:rPr>
              <a:t> </a:t>
            </a:r>
            <a:endParaRPr lang="en-US" sz="1800" dirty="0">
              <a:solidFill>
                <a:schemeClr val="lt1"/>
              </a:solidFill>
              <a:latin typeface="Century Gothic"/>
              <a:ea typeface="Century Gothic"/>
              <a:cs typeface="Century Gothic"/>
              <a:sym typeface="Century Gothic"/>
            </a:endParaRPr>
          </a:p>
          <a:p>
            <a:pPr marL="285750" marR="0" lvl="0" indent="-285750" algn="ctr" rtl="0">
              <a:lnSpc>
                <a:spcPct val="200000"/>
              </a:lnSpc>
              <a:spcBef>
                <a:spcPts val="0"/>
              </a:spcBef>
              <a:spcAft>
                <a:spcPts val="0"/>
              </a:spcAft>
              <a:buClr>
                <a:schemeClr val="lt1"/>
              </a:buClr>
              <a:buSzPts val="1800"/>
              <a:buFont typeface="Century Gothic"/>
              <a:buChar char="•"/>
            </a:pPr>
            <a:r>
              <a:rPr lang="en-US" sz="1800" i="0" u="none" strike="noStrike" cap="none" dirty="0">
                <a:solidFill>
                  <a:schemeClr val="lt1"/>
                </a:solidFill>
                <a:latin typeface="Century Gothic"/>
                <a:ea typeface="Century Gothic"/>
                <a:cs typeface="Century Gothic"/>
                <a:sym typeface="Century Gothic"/>
              </a:rPr>
              <a:t>Emily Brown </a:t>
            </a:r>
            <a:r>
              <a:rPr lang="en-US" sz="1800" i="0" u="sng" strike="noStrike" cap="none" dirty="0">
                <a:solidFill>
                  <a:schemeClr val="hlink"/>
                </a:solidFill>
                <a:latin typeface="Century Gothic"/>
                <a:ea typeface="Century Gothic"/>
                <a:cs typeface="Century Gothic"/>
                <a:sym typeface="Century Gothic"/>
                <a:hlinkClick r:id="rId8"/>
              </a:rPr>
              <a:t>browne7</a:t>
            </a:r>
            <a:r>
              <a:rPr lang="en-US" sz="1800" u="sng" dirty="0">
                <a:solidFill>
                  <a:schemeClr val="hlink"/>
                </a:solidFill>
                <a:latin typeface="Century Gothic"/>
                <a:ea typeface="Century Gothic"/>
                <a:cs typeface="Century Gothic"/>
                <a:sym typeface="Century Gothic"/>
                <a:hlinkClick r:id="rId8"/>
              </a:rPr>
              <a:t>@fultonschools.org</a:t>
            </a:r>
            <a:r>
              <a:rPr lang="en-US" sz="1800" dirty="0">
                <a:solidFill>
                  <a:schemeClr val="lt1"/>
                </a:solidFill>
                <a:latin typeface="Century Gothic"/>
                <a:ea typeface="Century Gothic"/>
                <a:cs typeface="Century Gothic"/>
                <a:sym typeface="Century Gothic"/>
                <a:hlinkClick r:id="rId8"/>
              </a:rPr>
              <a:t> </a:t>
            </a:r>
            <a:br>
              <a:rPr lang="en-US" sz="1800" i="0" u="none" strike="noStrike" cap="none" dirty="0">
                <a:solidFill>
                  <a:schemeClr val="lt1"/>
                </a:solidFill>
                <a:latin typeface="Century Gothic"/>
                <a:ea typeface="Century Gothic"/>
                <a:cs typeface="Century Gothic"/>
                <a:sym typeface="Century Gothic"/>
              </a:rPr>
            </a:br>
            <a:endParaRPr sz="1800" dirty="0">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38"/>
          <p:cNvSpPr txBox="1"/>
          <p:nvPr/>
        </p:nvSpPr>
        <p:spPr>
          <a:xfrm>
            <a:off x="2617836" y="1518940"/>
            <a:ext cx="3908327" cy="2440568"/>
          </a:xfrm>
          <a:prstGeom prst="rect">
            <a:avLst/>
          </a:prstGeom>
          <a:noFill/>
          <a:ln>
            <a:noFill/>
          </a:ln>
        </p:spPr>
        <p:txBody>
          <a:bodyPr spcFirstLastPara="1" wrap="square" lIns="91425" tIns="45700" rIns="91425" bIns="45700" anchor="t" anchorCtr="0">
            <a:noAutofit/>
          </a:bodyPr>
          <a:lstStyle/>
          <a:p>
            <a:pPr marL="88900" marR="0" lvl="0" algn="l" rtl="0">
              <a:lnSpc>
                <a:spcPct val="100000"/>
              </a:lnSpc>
              <a:spcBef>
                <a:spcPts val="0"/>
              </a:spcBef>
              <a:spcAft>
                <a:spcPts val="0"/>
              </a:spcAft>
              <a:buClr>
                <a:schemeClr val="lt1"/>
              </a:buClr>
              <a:buSzPts val="2200"/>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sz="1800" dirty="0">
              <a:solidFill>
                <a:schemeClr val="lt1"/>
              </a:solidFill>
              <a:latin typeface="Century Gothic"/>
              <a:ea typeface="Century Gothic"/>
              <a:cs typeface="Century Gothic"/>
              <a:sym typeface="Century Gothic"/>
            </a:endParaRPr>
          </a:p>
        </p:txBody>
      </p:sp>
      <p:sp>
        <p:nvSpPr>
          <p:cNvPr id="3" name="Google Shape;237;p38">
            <a:extLst>
              <a:ext uri="{FF2B5EF4-FFF2-40B4-BE49-F238E27FC236}">
                <a16:creationId xmlns:a16="http://schemas.microsoft.com/office/drawing/2014/main" id="{D0CB3014-7EDA-3E2F-1502-9541ACAF14CF}"/>
              </a:ext>
            </a:extLst>
          </p:cNvPr>
          <p:cNvSpPr txBox="1"/>
          <p:nvPr/>
        </p:nvSpPr>
        <p:spPr>
          <a:xfrm>
            <a:off x="2194561" y="1392666"/>
            <a:ext cx="6505302" cy="2440568"/>
          </a:xfrm>
          <a:prstGeom prst="rect">
            <a:avLst/>
          </a:prstGeom>
          <a:noFill/>
          <a:ln>
            <a:noFill/>
          </a:ln>
        </p:spPr>
        <p:txBody>
          <a:bodyPr spcFirstLastPara="1" wrap="square" lIns="91425" tIns="45700" rIns="91425" bIns="45700" anchor="t" anchorCtr="0">
            <a:noAutofit/>
          </a:bodyPr>
          <a:lstStyle/>
          <a:p>
            <a:pPr marL="88900" marR="0" lvl="0" algn="l" rtl="0">
              <a:lnSpc>
                <a:spcPct val="100000"/>
              </a:lnSpc>
              <a:spcBef>
                <a:spcPts val="0"/>
              </a:spcBef>
              <a:spcAft>
                <a:spcPts val="0"/>
              </a:spcAft>
              <a:buClr>
                <a:schemeClr val="lt1"/>
              </a:buClr>
              <a:buSzPts val="2200"/>
            </a:pPr>
            <a:r>
              <a:rPr lang="en-US" sz="1600" dirty="0">
                <a:solidFill>
                  <a:schemeClr val="lt1"/>
                </a:solidFill>
                <a:latin typeface="Century Gothic"/>
                <a:ea typeface="Century Gothic"/>
                <a:cs typeface="Century Gothic"/>
                <a:sym typeface="Century Gothic"/>
              </a:rPr>
              <a:t>Accelerated (5</a:t>
            </a:r>
            <a:r>
              <a:rPr lang="en-US" sz="1600" baseline="30000" dirty="0">
                <a:solidFill>
                  <a:schemeClr val="lt1"/>
                </a:solidFill>
                <a:latin typeface="Century Gothic"/>
                <a:ea typeface="Century Gothic"/>
                <a:cs typeface="Century Gothic"/>
                <a:sym typeface="Century Gothic"/>
              </a:rPr>
              <a:t>th</a:t>
            </a:r>
            <a:r>
              <a:rPr lang="en-US" sz="1600" dirty="0">
                <a:solidFill>
                  <a:schemeClr val="lt1"/>
                </a:solidFill>
                <a:latin typeface="Century Gothic"/>
                <a:ea typeface="Century Gothic"/>
                <a:cs typeface="Century Gothic"/>
                <a:sym typeface="Century Gothic"/>
              </a:rPr>
              <a:t> Grade) Math Units:</a:t>
            </a:r>
          </a:p>
          <a:p>
            <a:pPr marL="88900" marR="0" lvl="0" algn="l" rtl="0">
              <a:lnSpc>
                <a:spcPct val="100000"/>
              </a:lnSpc>
              <a:spcBef>
                <a:spcPts val="0"/>
              </a:spcBef>
              <a:spcAft>
                <a:spcPts val="0"/>
              </a:spcAft>
              <a:buClr>
                <a:schemeClr val="lt1"/>
              </a:buClr>
              <a:buSzPts val="2200"/>
            </a:pPr>
            <a:endParaRPr lang="en-US" sz="1600" dirty="0">
              <a:solidFill>
                <a:schemeClr val="lt1"/>
              </a:solidFill>
              <a:latin typeface="Century Gothic"/>
              <a:ea typeface="Century Gothic"/>
              <a:cs typeface="Century Gothic"/>
              <a:sym typeface="Century Gothic"/>
            </a:endParaRP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r>
              <a:rPr lang="en-US" sz="1600" dirty="0">
                <a:solidFill>
                  <a:schemeClr val="lt1"/>
                </a:solidFill>
                <a:latin typeface="Century Gothic"/>
                <a:ea typeface="Century Gothic"/>
                <a:cs typeface="Century Gothic"/>
                <a:sym typeface="Century Gothic"/>
              </a:rPr>
              <a:t>(Unit 1) Investigating Volume of Solid Figures</a:t>
            </a: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endParaRPr lang="en-US" sz="1600" dirty="0">
              <a:solidFill>
                <a:schemeClr val="lt1"/>
              </a:solidFill>
              <a:latin typeface="Century Gothic"/>
              <a:ea typeface="Century Gothic"/>
              <a:cs typeface="Century Gothic"/>
              <a:sym typeface="Century Gothic"/>
            </a:endParaRP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r>
              <a:rPr lang="en-US" sz="1600" dirty="0">
                <a:solidFill>
                  <a:schemeClr val="lt1"/>
                </a:solidFill>
                <a:latin typeface="Century Gothic"/>
                <a:ea typeface="Century Gothic"/>
                <a:cs typeface="Century Gothic"/>
                <a:sym typeface="Century Gothic"/>
              </a:rPr>
              <a:t>(Unit 2) Building Conceptual Understanding of Place Value Using Measurement and Data Reasoning</a:t>
            </a: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endParaRPr lang="en-US" sz="1600" dirty="0">
              <a:solidFill>
                <a:schemeClr val="lt1"/>
              </a:solidFill>
              <a:latin typeface="Century Gothic"/>
              <a:ea typeface="Century Gothic"/>
              <a:cs typeface="Century Gothic"/>
              <a:sym typeface="Century Gothic"/>
            </a:endParaRP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r>
              <a:rPr lang="en-US" sz="1600" dirty="0">
                <a:solidFill>
                  <a:schemeClr val="lt1"/>
                </a:solidFill>
                <a:latin typeface="Century Gothic"/>
                <a:ea typeface="Century Gothic"/>
                <a:cs typeface="Century Gothic"/>
                <a:sym typeface="Century Gothic"/>
              </a:rPr>
              <a:t>(Unit 3) Building Conceptual Understanding of Multiplication and Division with Whole Numbers</a:t>
            </a: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endParaRPr lang="en-US" sz="1600" dirty="0">
              <a:solidFill>
                <a:schemeClr val="lt1"/>
              </a:solidFill>
              <a:latin typeface="Century Gothic"/>
              <a:ea typeface="Century Gothic"/>
              <a:cs typeface="Century Gothic"/>
              <a:sym typeface="Century Gothic"/>
            </a:endParaRP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r>
              <a:rPr lang="en-US" sz="1600" dirty="0">
                <a:solidFill>
                  <a:schemeClr val="lt1"/>
                </a:solidFill>
                <a:latin typeface="Century Gothic"/>
                <a:ea typeface="Century Gothic"/>
                <a:cs typeface="Century Gothic"/>
                <a:sym typeface="Century Gothic"/>
              </a:rPr>
              <a:t>(Unit 4) Building Fraction Understanding</a:t>
            </a: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endParaRPr lang="en-US" sz="1600" dirty="0">
              <a:solidFill>
                <a:schemeClr val="lt1"/>
              </a:solidFill>
              <a:latin typeface="Century Gothic"/>
              <a:ea typeface="Century Gothic"/>
              <a:cs typeface="Century Gothic"/>
              <a:sym typeface="Century Gothic"/>
            </a:endParaRP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r>
              <a:rPr lang="en-US" sz="1600" dirty="0">
                <a:solidFill>
                  <a:schemeClr val="lt1"/>
                </a:solidFill>
                <a:latin typeface="Century Gothic"/>
                <a:ea typeface="Century Gothic"/>
                <a:cs typeface="Century Gothic"/>
                <a:sym typeface="Century Gothic"/>
              </a:rPr>
              <a:t>(Unit 5) Making Sense of Fraction Multiplication and Division</a:t>
            </a: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endParaRPr lang="en-US" sz="1600" dirty="0">
              <a:solidFill>
                <a:schemeClr val="lt1"/>
              </a:solidFill>
              <a:latin typeface="Century Gothic"/>
              <a:ea typeface="Century Gothic"/>
              <a:cs typeface="Century Gothic"/>
              <a:sym typeface="Century Gothic"/>
            </a:endParaRP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r>
              <a:rPr lang="en-US" sz="1600" dirty="0">
                <a:solidFill>
                  <a:schemeClr val="lt1"/>
                </a:solidFill>
                <a:latin typeface="Century Gothic"/>
                <a:ea typeface="Century Gothic"/>
                <a:cs typeface="Century Gothic"/>
                <a:sym typeface="Century Gothic"/>
              </a:rPr>
              <a:t>(Unit 6) Extending Place Value and Working with Decimals to Solve Problems</a:t>
            </a: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endParaRPr lang="en-US" sz="1600" dirty="0">
              <a:solidFill>
                <a:schemeClr val="lt1"/>
              </a:solidFill>
              <a:latin typeface="Century Gothic"/>
              <a:ea typeface="Century Gothic"/>
              <a:cs typeface="Century Gothic"/>
              <a:sym typeface="Century Gothic"/>
            </a:endParaRP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r>
              <a:rPr lang="en-US" sz="1600" dirty="0">
                <a:solidFill>
                  <a:schemeClr val="lt1"/>
                </a:solidFill>
                <a:latin typeface="Century Gothic"/>
                <a:ea typeface="Century Gothic"/>
                <a:cs typeface="Century Gothic"/>
                <a:sym typeface="Century Gothic"/>
              </a:rPr>
              <a:t>(Unit 7) Exploring Geometry and the Coordinate Plane</a:t>
            </a: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endParaRPr lang="en-US" sz="1600" dirty="0">
              <a:solidFill>
                <a:schemeClr val="lt1"/>
              </a:solidFill>
              <a:latin typeface="Century Gothic"/>
              <a:ea typeface="Century Gothic"/>
              <a:cs typeface="Century Gothic"/>
              <a:sym typeface="Century Gothic"/>
            </a:endParaRP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r>
              <a:rPr lang="en-US" sz="1600" dirty="0">
                <a:solidFill>
                  <a:schemeClr val="lt1"/>
                </a:solidFill>
                <a:latin typeface="Century Gothic"/>
                <a:ea typeface="Century Gothic"/>
                <a:cs typeface="Century Gothic"/>
                <a:sym typeface="Century Gothic"/>
              </a:rPr>
              <a:t>(Unit 8) Culminating Capstone Unit</a:t>
            </a:r>
          </a:p>
          <a:p>
            <a:pPr marL="374650" marR="0" lvl="0" indent="-285750" algn="l" rtl="0">
              <a:lnSpc>
                <a:spcPct val="100000"/>
              </a:lnSpc>
              <a:spcBef>
                <a:spcPts val="0"/>
              </a:spcBef>
              <a:spcAft>
                <a:spcPts val="0"/>
              </a:spcAft>
              <a:buClr>
                <a:schemeClr val="lt1"/>
              </a:buClr>
              <a:buSzPts val="2200"/>
              <a:buFont typeface="Arial" panose="020B0604020202020204" pitchFamily="34" charset="0"/>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sz="180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52120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38"/>
          <p:cNvSpPr txBox="1"/>
          <p:nvPr/>
        </p:nvSpPr>
        <p:spPr>
          <a:xfrm>
            <a:off x="2617836" y="1518940"/>
            <a:ext cx="3908327" cy="2440568"/>
          </a:xfrm>
          <a:prstGeom prst="rect">
            <a:avLst/>
          </a:prstGeom>
          <a:noFill/>
          <a:ln>
            <a:noFill/>
          </a:ln>
        </p:spPr>
        <p:txBody>
          <a:bodyPr spcFirstLastPara="1" wrap="square" lIns="91425" tIns="45700" rIns="91425" bIns="45700" anchor="t" anchorCtr="0">
            <a:noAutofit/>
          </a:bodyPr>
          <a:lstStyle/>
          <a:p>
            <a:pPr marL="88900" marR="0" lvl="0" algn="l" rtl="0">
              <a:lnSpc>
                <a:spcPct val="100000"/>
              </a:lnSpc>
              <a:spcBef>
                <a:spcPts val="0"/>
              </a:spcBef>
              <a:spcAft>
                <a:spcPts val="0"/>
              </a:spcAft>
              <a:buClr>
                <a:schemeClr val="lt1"/>
              </a:buClr>
              <a:buSzPts val="2200"/>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p:txBody>
      </p:sp>
      <p:sp>
        <p:nvSpPr>
          <p:cNvPr id="3" name="Google Shape;237;p38">
            <a:extLst>
              <a:ext uri="{FF2B5EF4-FFF2-40B4-BE49-F238E27FC236}">
                <a16:creationId xmlns:a16="http://schemas.microsoft.com/office/drawing/2014/main" id="{C0ABCF54-0A47-E3F6-A1BC-285EF36669FD}"/>
              </a:ext>
            </a:extLst>
          </p:cNvPr>
          <p:cNvSpPr txBox="1"/>
          <p:nvPr/>
        </p:nvSpPr>
        <p:spPr>
          <a:xfrm>
            <a:off x="2539459" y="1501523"/>
            <a:ext cx="3908327" cy="2440568"/>
          </a:xfrm>
          <a:prstGeom prst="rect">
            <a:avLst/>
          </a:prstGeom>
          <a:noFill/>
          <a:ln>
            <a:noFill/>
          </a:ln>
        </p:spPr>
        <p:txBody>
          <a:bodyPr spcFirstLastPara="1" wrap="square" lIns="91425" tIns="45700" rIns="91425" bIns="45700" anchor="t" anchorCtr="0">
            <a:noAutofit/>
          </a:bodyPr>
          <a:lstStyle/>
          <a:p>
            <a:pPr marL="88900" marR="0" lvl="0" algn="l" rtl="0">
              <a:lnSpc>
                <a:spcPct val="100000"/>
              </a:lnSpc>
              <a:spcBef>
                <a:spcPts val="0"/>
              </a:spcBef>
              <a:spcAft>
                <a:spcPts val="0"/>
              </a:spcAft>
              <a:buClr>
                <a:schemeClr val="lt1"/>
              </a:buClr>
              <a:buSzPts val="2200"/>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a:solidFill>
                <a:schemeClr val="lt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lt1"/>
              </a:buClr>
              <a:buSzPts val="2200"/>
              <a:buFont typeface="Century Gothic"/>
              <a:buChar char="●"/>
            </a:pPr>
            <a:endParaRPr lang="en-US" sz="1800" dirty="0">
              <a:solidFill>
                <a:schemeClr val="lt1"/>
              </a:solidFill>
              <a:latin typeface="Century Gothic"/>
              <a:ea typeface="Century Gothic"/>
              <a:cs typeface="Century Gothic"/>
              <a:sym typeface="Century Gothic"/>
            </a:endParaRPr>
          </a:p>
        </p:txBody>
      </p:sp>
      <p:pic>
        <p:nvPicPr>
          <p:cNvPr id="4" name="Picture 3">
            <a:extLst>
              <a:ext uri="{FF2B5EF4-FFF2-40B4-BE49-F238E27FC236}">
                <a16:creationId xmlns:a16="http://schemas.microsoft.com/office/drawing/2014/main" id="{04ABD341-8A93-F08F-395A-B9658A4C5E91}"/>
              </a:ext>
            </a:extLst>
          </p:cNvPr>
          <p:cNvPicPr>
            <a:picLocks noChangeAspect="1"/>
          </p:cNvPicPr>
          <p:nvPr/>
        </p:nvPicPr>
        <p:blipFill>
          <a:blip r:embed="rId4"/>
          <a:stretch>
            <a:fillRect/>
          </a:stretch>
        </p:blipFill>
        <p:spPr>
          <a:xfrm>
            <a:off x="0" y="1398865"/>
            <a:ext cx="9144000" cy="5121286"/>
          </a:xfrm>
          <a:prstGeom prst="rect">
            <a:avLst/>
          </a:prstGeom>
        </p:spPr>
      </p:pic>
    </p:spTree>
    <p:extLst>
      <p:ext uri="{BB962C8B-B14F-4D97-AF65-F5344CB8AC3E}">
        <p14:creationId xmlns:p14="http://schemas.microsoft.com/office/powerpoint/2010/main" val="839950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Google Shape;796;p92">
            <a:extLst>
              <a:ext uri="{FF2B5EF4-FFF2-40B4-BE49-F238E27FC236}">
                <a16:creationId xmlns:a16="http://schemas.microsoft.com/office/drawing/2014/main" id="{1E89615E-AC59-12DE-9B18-A2D76102CCAE}"/>
              </a:ext>
            </a:extLst>
          </p:cNvPr>
          <p:cNvSpPr txBox="1">
            <a:spLocks noGrp="1"/>
          </p:cNvSpPr>
          <p:nvPr>
            <p:ph idx="1"/>
          </p:nvPr>
        </p:nvSpPr>
        <p:spPr>
          <a:xfrm>
            <a:off x="376743" y="2388489"/>
            <a:ext cx="3479539" cy="2909887"/>
          </a:xfrm>
          <a:prstGeom prst="rect">
            <a:avLst/>
          </a:prstGeom>
        </p:spPr>
        <p:txBody>
          <a:bodyPr spcFirstLastPara="1" wrap="square" lIns="91425" tIns="91425" rIns="91425" bIns="91425" anchor="t" anchorCtr="0">
            <a:noAutofit/>
          </a:bodyPr>
          <a:lstStyle/>
          <a:p>
            <a:r>
              <a:rPr lang="en-US" sz="2000" dirty="0">
                <a:solidFill>
                  <a:schemeClr val="bg1"/>
                </a:solidFill>
                <a:latin typeface="Roboto Mono Medium" panose="020B0604020202020204" charset="0"/>
                <a:ea typeface="Roboto Mono Medium" panose="020B0604020202020204" charset="0"/>
              </a:rPr>
              <a:t>- 20-minute vocabulary lessons for 4-5</a:t>
            </a:r>
          </a:p>
          <a:p>
            <a:r>
              <a:rPr lang="en-US" sz="2000" dirty="0">
                <a:solidFill>
                  <a:schemeClr val="bg1"/>
                </a:solidFill>
                <a:latin typeface="Roboto Mono Medium" panose="020B0604020202020204" charset="0"/>
                <a:ea typeface="Roboto Mono Medium" panose="020B0604020202020204" charset="0"/>
              </a:rPr>
              <a:t>- Helps teach students how to break words into parts and determine meaning</a:t>
            </a:r>
          </a:p>
          <a:p>
            <a:r>
              <a:rPr lang="en-US" sz="2000" dirty="0">
                <a:solidFill>
                  <a:schemeClr val="bg1"/>
                </a:solidFill>
                <a:latin typeface="Roboto Mono Medium" panose="020B0604020202020204" charset="0"/>
                <a:ea typeface="Roboto Mono Medium" panose="020B0604020202020204" charset="0"/>
              </a:rPr>
              <a:t>- Anglo- Saxon, Latin roots, and Greek combining forms</a:t>
            </a:r>
          </a:p>
          <a:p>
            <a:pPr marL="0" indent="0" algn="ctr">
              <a:spcBef>
                <a:spcPts val="0"/>
              </a:spcBef>
              <a:buNone/>
            </a:pPr>
            <a:endParaRPr sz="1300" dirty="0"/>
          </a:p>
        </p:txBody>
      </p:sp>
      <p:sp>
        <p:nvSpPr>
          <p:cNvPr id="5" name="Rectangle 4">
            <a:extLst>
              <a:ext uri="{FF2B5EF4-FFF2-40B4-BE49-F238E27FC236}">
                <a16:creationId xmlns:a16="http://schemas.microsoft.com/office/drawing/2014/main" id="{A8519694-4DD0-B35D-2B1B-B9BC119FD5ED}"/>
              </a:ext>
            </a:extLst>
          </p:cNvPr>
          <p:cNvSpPr/>
          <p:nvPr/>
        </p:nvSpPr>
        <p:spPr>
          <a:xfrm>
            <a:off x="0" y="457836"/>
            <a:ext cx="3754616" cy="1754326"/>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Vocab Surge</a:t>
            </a:r>
          </a:p>
        </p:txBody>
      </p:sp>
      <p:sp>
        <p:nvSpPr>
          <p:cNvPr id="6" name="Rectangle 5">
            <a:extLst>
              <a:ext uri="{FF2B5EF4-FFF2-40B4-BE49-F238E27FC236}">
                <a16:creationId xmlns:a16="http://schemas.microsoft.com/office/drawing/2014/main" id="{ADC69644-3C20-409C-8B72-73826E689016}"/>
              </a:ext>
            </a:extLst>
          </p:cNvPr>
          <p:cNvSpPr/>
          <p:nvPr/>
        </p:nvSpPr>
        <p:spPr>
          <a:xfrm>
            <a:off x="4866882" y="565880"/>
            <a:ext cx="3147016"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Wonders</a:t>
            </a:r>
          </a:p>
        </p:txBody>
      </p:sp>
      <p:sp>
        <p:nvSpPr>
          <p:cNvPr id="7" name="TextBox 6">
            <a:extLst>
              <a:ext uri="{FF2B5EF4-FFF2-40B4-BE49-F238E27FC236}">
                <a16:creationId xmlns:a16="http://schemas.microsoft.com/office/drawing/2014/main" id="{E3610BB5-DAD3-6D72-B509-0484A5DD16F9}"/>
              </a:ext>
            </a:extLst>
          </p:cNvPr>
          <p:cNvSpPr txBox="1"/>
          <p:nvPr/>
        </p:nvSpPr>
        <p:spPr>
          <a:xfrm>
            <a:off x="5872899" y="2902295"/>
            <a:ext cx="293670" cy="307777"/>
          </a:xfrm>
          <a:prstGeom prst="rect">
            <a:avLst/>
          </a:prstGeom>
          <a:noFill/>
        </p:spPr>
        <p:txBody>
          <a:bodyPr wrap="none" rtlCol="0">
            <a:spAutoFit/>
          </a:bodyPr>
          <a:lstStyle/>
          <a:p>
            <a:r>
              <a:rPr lang="en-US"/>
              <a:t>- </a:t>
            </a:r>
          </a:p>
        </p:txBody>
      </p:sp>
      <p:sp>
        <p:nvSpPr>
          <p:cNvPr id="8" name="TextBox 7">
            <a:extLst>
              <a:ext uri="{FF2B5EF4-FFF2-40B4-BE49-F238E27FC236}">
                <a16:creationId xmlns:a16="http://schemas.microsoft.com/office/drawing/2014/main" id="{E7A1F376-A15C-96A5-6ECF-006894C0A0F4}"/>
              </a:ext>
            </a:extLst>
          </p:cNvPr>
          <p:cNvSpPr txBox="1"/>
          <p:nvPr/>
        </p:nvSpPr>
        <p:spPr>
          <a:xfrm>
            <a:off x="4436159" y="2042939"/>
            <a:ext cx="4180953" cy="3600986"/>
          </a:xfrm>
          <a:prstGeom prst="rect">
            <a:avLst/>
          </a:prstGeom>
          <a:noFill/>
        </p:spPr>
        <p:txBody>
          <a:bodyPr wrap="none" rtlCol="0">
            <a:spAutoFit/>
          </a:bodyPr>
          <a:lstStyle/>
          <a:p>
            <a:pPr marL="285750" indent="-285750">
              <a:buFontTx/>
              <a:buChar char="-"/>
            </a:pPr>
            <a:r>
              <a:rPr lang="en-US" sz="2000" dirty="0">
                <a:solidFill>
                  <a:schemeClr val="bg1"/>
                </a:solidFill>
              </a:rPr>
              <a:t>- Reading and writing resource</a:t>
            </a:r>
          </a:p>
          <a:p>
            <a:r>
              <a:rPr lang="en-US" sz="2000" dirty="0">
                <a:solidFill>
                  <a:schemeClr val="bg1"/>
                </a:solidFill>
              </a:rPr>
              <a:t> for K-5 to help support the </a:t>
            </a:r>
          </a:p>
          <a:p>
            <a:r>
              <a:rPr lang="en-US" sz="2000" dirty="0">
                <a:solidFill>
                  <a:schemeClr val="bg1"/>
                </a:solidFill>
              </a:rPr>
              <a:t>GA standards </a:t>
            </a:r>
          </a:p>
          <a:p>
            <a:endParaRPr lang="en-US" sz="2000" dirty="0">
              <a:solidFill>
                <a:schemeClr val="bg1"/>
              </a:solidFill>
            </a:endParaRPr>
          </a:p>
          <a:p>
            <a:pPr marL="285750" indent="-285750">
              <a:buFontTx/>
              <a:buChar char="-"/>
            </a:pPr>
            <a:r>
              <a:rPr lang="en-US" sz="2000" dirty="0">
                <a:solidFill>
                  <a:schemeClr val="bg1"/>
                </a:solidFill>
              </a:rPr>
              <a:t>- Meaningful, authentic, </a:t>
            </a:r>
          </a:p>
          <a:p>
            <a:r>
              <a:rPr lang="en-US" sz="2000" dirty="0">
                <a:solidFill>
                  <a:schemeClr val="bg1"/>
                </a:solidFill>
              </a:rPr>
              <a:t>and diverse literature</a:t>
            </a:r>
          </a:p>
          <a:p>
            <a:r>
              <a:rPr lang="en-US" sz="2000" dirty="0">
                <a:solidFill>
                  <a:schemeClr val="bg1"/>
                </a:solidFill>
              </a:rPr>
              <a:t> to support all genres </a:t>
            </a:r>
          </a:p>
          <a:p>
            <a:endParaRPr lang="en-US" sz="2000" dirty="0">
              <a:solidFill>
                <a:schemeClr val="bg1"/>
              </a:solidFill>
              <a:latin typeface="Roboto Mono Medium" panose="020B0604020202020204" charset="0"/>
              <a:ea typeface="Roboto Mono Medium" panose="020B0604020202020204" charset="0"/>
            </a:endParaRPr>
          </a:p>
          <a:p>
            <a:pPr marL="285750" indent="-285750">
              <a:buFontTx/>
              <a:buChar char="-"/>
            </a:pPr>
            <a:r>
              <a:rPr lang="en-US" sz="2000" dirty="0">
                <a:solidFill>
                  <a:schemeClr val="bg1"/>
                </a:solidFill>
              </a:rPr>
              <a:t>- Writing responses to reading + </a:t>
            </a:r>
          </a:p>
          <a:p>
            <a:r>
              <a:rPr lang="en-US" sz="2000" dirty="0">
                <a:solidFill>
                  <a:schemeClr val="bg1"/>
                </a:solidFill>
              </a:rPr>
              <a:t>extended writing</a:t>
            </a:r>
          </a:p>
          <a:p>
            <a:endParaRPr lang="en-US" dirty="0"/>
          </a:p>
          <a:p>
            <a:pPr marL="285750" indent="-285750">
              <a:buFontTx/>
              <a:buChar char="-"/>
            </a:pPr>
            <a:endParaRPr lang="en-US" dirty="0"/>
          </a:p>
        </p:txBody>
      </p:sp>
    </p:spTree>
    <p:extLst>
      <p:ext uri="{BB962C8B-B14F-4D97-AF65-F5344CB8AC3E}">
        <p14:creationId xmlns:p14="http://schemas.microsoft.com/office/powerpoint/2010/main" val="3064491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1"/>
        <p:cNvGrpSpPr/>
        <p:nvPr/>
      </p:nvGrpSpPr>
      <p:grpSpPr>
        <a:xfrm>
          <a:off x="0" y="0"/>
          <a:ext cx="0" cy="0"/>
          <a:chOff x="0" y="0"/>
          <a:chExt cx="0" cy="0"/>
        </a:xfrm>
      </p:grpSpPr>
      <p:sp>
        <p:nvSpPr>
          <p:cNvPr id="242" name="Google Shape;242;p39"/>
          <p:cNvSpPr txBox="1"/>
          <p:nvPr/>
        </p:nvSpPr>
        <p:spPr>
          <a:xfrm>
            <a:off x="0" y="1075275"/>
            <a:ext cx="9144000" cy="1998900"/>
          </a:xfrm>
          <a:prstGeom prst="rect">
            <a:avLst/>
          </a:prstGeom>
          <a:noFill/>
          <a:ln>
            <a:noFill/>
          </a:ln>
        </p:spPr>
        <p:txBody>
          <a:bodyPr spcFirstLastPara="1" wrap="square" lIns="91425" tIns="45700" rIns="91425" bIns="45700" anchor="t" anchorCtr="0">
            <a:noAutofit/>
          </a:bodyPr>
          <a:lstStyle/>
          <a:p>
            <a:pPr marL="457200"/>
            <a:r>
              <a:rPr lang="en-US" sz="2400">
                <a:solidFill>
                  <a:srgbClr val="FFFFFF"/>
                </a:solidFill>
                <a:latin typeface="Century Gothic"/>
                <a:ea typeface="Century Gothic"/>
                <a:cs typeface="Century Gothic"/>
                <a:sym typeface="Century Gothic"/>
              </a:rPr>
              <a:t>Science will be taught through direct instruction (mini lessons). Students will continue their learning through independent practice. We also have an amazing online science curriculum resource- Inspire Science, which students can explore at any time.</a:t>
            </a:r>
          </a:p>
        </p:txBody>
      </p:sp>
      <p:pic>
        <p:nvPicPr>
          <p:cNvPr id="243" name="Google Shape;243;p39"/>
          <p:cNvPicPr preferRelativeResize="0"/>
          <p:nvPr/>
        </p:nvPicPr>
        <p:blipFill>
          <a:blip r:embed="rId4">
            <a:alphaModFix/>
          </a:blip>
          <a:stretch>
            <a:fillRect/>
          </a:stretch>
        </p:blipFill>
        <p:spPr>
          <a:xfrm>
            <a:off x="3559727" y="3424354"/>
            <a:ext cx="4302750" cy="2939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40"/>
          <p:cNvSpPr txBox="1"/>
          <p:nvPr/>
        </p:nvSpPr>
        <p:spPr>
          <a:xfrm>
            <a:off x="0" y="1142825"/>
            <a:ext cx="9144000" cy="1830000"/>
          </a:xfrm>
          <a:prstGeom prst="rect">
            <a:avLst/>
          </a:prstGeom>
          <a:noFill/>
          <a:ln>
            <a:noFill/>
          </a:ln>
        </p:spPr>
        <p:txBody>
          <a:bodyPr spcFirstLastPara="1" wrap="square" lIns="91425" tIns="45700" rIns="91425" bIns="45700" anchor="t" anchorCtr="0">
            <a:noAutofit/>
          </a:bodyPr>
          <a:lstStyle/>
          <a:p>
            <a:pPr marL="457200">
              <a:buClr>
                <a:schemeClr val="dk1"/>
              </a:buClr>
              <a:buSzPts val="1100"/>
            </a:pPr>
            <a:r>
              <a:rPr lang="en-US" sz="2400">
                <a:solidFill>
                  <a:schemeClr val="lt1"/>
                </a:solidFill>
                <a:latin typeface="Century Gothic"/>
                <a:ea typeface="Century Gothic"/>
                <a:cs typeface="Century Gothic"/>
                <a:sym typeface="Century Gothic"/>
              </a:rPr>
              <a:t>Social studies will be taught through direct instruction (mini lessons). Students will continue their learning through independent practice. We also have an amazing online social studies curriculum resource- Gallopade, which students can explore at any time.</a:t>
            </a:r>
            <a:endParaRPr sz="2400">
              <a:solidFill>
                <a:schemeClr val="lt1"/>
              </a:solidFill>
              <a:latin typeface="Century Gothic"/>
              <a:ea typeface="Century Gothic"/>
              <a:cs typeface="Century Gothic"/>
              <a:sym typeface="Century Gothic"/>
            </a:endParaRPr>
          </a:p>
        </p:txBody>
      </p:sp>
      <p:pic>
        <p:nvPicPr>
          <p:cNvPr id="249" name="Google Shape;249;p40"/>
          <p:cNvPicPr preferRelativeResize="0"/>
          <p:nvPr/>
        </p:nvPicPr>
        <p:blipFill>
          <a:blip r:embed="rId4">
            <a:alphaModFix/>
          </a:blip>
          <a:stretch>
            <a:fillRect/>
          </a:stretch>
        </p:blipFill>
        <p:spPr>
          <a:xfrm>
            <a:off x="1141903" y="3431933"/>
            <a:ext cx="3903717" cy="304923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6203-6494-4754-84A9-135E2E75B8F0}"/>
              </a:ext>
            </a:extLst>
          </p:cNvPr>
          <p:cNvSpPr>
            <a:spLocks noGrp="1"/>
          </p:cNvSpPr>
          <p:nvPr>
            <p:ph type="title"/>
          </p:nvPr>
        </p:nvSpPr>
        <p:spPr>
          <a:xfrm>
            <a:off x="0" y="186503"/>
            <a:ext cx="9144000" cy="1143000"/>
          </a:xfrm>
        </p:spPr>
        <p:txBody>
          <a:bodyPr/>
          <a:lstStyle/>
          <a:p>
            <a:r>
              <a:rPr lang="en-US" sz="6600" b="1">
                <a:solidFill>
                  <a:srgbClr val="92D050"/>
                </a:solidFill>
                <a:latin typeface="Ink Free" panose="03080402000500000000" pitchFamily="66" charset="0"/>
              </a:rPr>
              <a:t>Fourth Grade Standards</a:t>
            </a:r>
          </a:p>
        </p:txBody>
      </p:sp>
      <p:sp>
        <p:nvSpPr>
          <p:cNvPr id="4" name="TextBox 3">
            <a:extLst>
              <a:ext uri="{FF2B5EF4-FFF2-40B4-BE49-F238E27FC236}">
                <a16:creationId xmlns:a16="http://schemas.microsoft.com/office/drawing/2014/main" id="{EAB170CD-1657-4401-9ABE-11C381300AC7}"/>
              </a:ext>
            </a:extLst>
          </p:cNvPr>
          <p:cNvSpPr txBox="1"/>
          <p:nvPr/>
        </p:nvSpPr>
        <p:spPr>
          <a:xfrm>
            <a:off x="649995" y="1417637"/>
            <a:ext cx="7722824" cy="5447645"/>
          </a:xfrm>
          <a:prstGeom prst="rect">
            <a:avLst/>
          </a:prstGeom>
          <a:noFill/>
        </p:spPr>
        <p:txBody>
          <a:bodyPr wrap="square" lIns="91440" tIns="45720" rIns="91440" bIns="45720" rtlCol="0" anchor="t">
            <a:spAutoFit/>
          </a:bodyPr>
          <a:lstStyle/>
          <a:p>
            <a:r>
              <a:rPr lang="en-US" sz="2400" dirty="0">
                <a:solidFill>
                  <a:schemeClr val="bg1"/>
                </a:solidFill>
                <a:latin typeface="Century Gothic" panose="020B0502020202020204" pitchFamily="34" charset="0"/>
              </a:rPr>
              <a:t>Quick Link to 4</a:t>
            </a:r>
            <a:r>
              <a:rPr lang="en-US" sz="2400" baseline="30000" dirty="0">
                <a:solidFill>
                  <a:schemeClr val="bg1"/>
                </a:solidFill>
                <a:latin typeface="Century Gothic" panose="020B0502020202020204" pitchFamily="34" charset="0"/>
              </a:rPr>
              <a:t>th</a:t>
            </a:r>
            <a:r>
              <a:rPr lang="en-US" sz="2400" dirty="0">
                <a:solidFill>
                  <a:schemeClr val="bg1"/>
                </a:solidFill>
                <a:latin typeface="Century Gothic" panose="020B0502020202020204" pitchFamily="34" charset="0"/>
              </a:rPr>
              <a:t> Grade Standards:</a:t>
            </a:r>
          </a:p>
          <a:p>
            <a:pPr marL="342900" indent="-342900">
              <a:buFont typeface="Arial" panose="020B0604020202020204" pitchFamily="34" charset="0"/>
              <a:buChar char="•"/>
            </a:pPr>
            <a:endParaRPr lang="en-US" sz="2400" dirty="0">
              <a:solidFill>
                <a:srgbClr val="0000FF"/>
              </a:solidFill>
              <a:latin typeface="Century Gothic" panose="020B0502020202020204" pitchFamily="34" charset="0"/>
              <a:hlinkClick r:id="rId3">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r>
              <a:rPr lang="en-US" sz="2400" dirty="0">
                <a:solidFill>
                  <a:srgbClr val="0000FF"/>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http://fourthgradenpes.weebly.com/standards.html</a:t>
            </a:r>
            <a:endParaRPr lang="en-US" sz="2400" dirty="0">
              <a:solidFill>
                <a:srgbClr val="0000FF"/>
              </a:solidFill>
              <a:latin typeface="Century Gothic" panose="020B0502020202020204" pitchFamily="34" charset="0"/>
            </a:endParaRPr>
          </a:p>
          <a:p>
            <a:pPr marL="342900" indent="-342900">
              <a:buFont typeface="Arial" panose="020B0604020202020204" pitchFamily="34" charset="0"/>
              <a:buChar char="•"/>
            </a:pPr>
            <a:endParaRPr lang="en-US" sz="2400" dirty="0">
              <a:solidFill>
                <a:srgbClr val="0000FF"/>
              </a:solidFill>
              <a:latin typeface="Century Gothic" panose="020B0502020202020204" pitchFamily="34" charset="0"/>
            </a:endParaRPr>
          </a:p>
          <a:p>
            <a:r>
              <a:rPr lang="en-US" sz="2000" dirty="0">
                <a:solidFill>
                  <a:schemeClr val="bg1"/>
                </a:solidFill>
                <a:latin typeface="Century Gothic" panose="020B0502020202020204" pitchFamily="34" charset="0"/>
              </a:rPr>
              <a:t>Assessment styles will vary and can include any of the following (just to name a few):</a:t>
            </a:r>
          </a:p>
          <a:p>
            <a:endParaRPr lang="en-US" sz="2000" dirty="0">
              <a:solidFill>
                <a:schemeClr val="bg1"/>
              </a:solidFill>
              <a:latin typeface="Century Gothic" panose="020B0502020202020204" pitchFamily="34" charset="0"/>
            </a:endParaRPr>
          </a:p>
          <a:p>
            <a:r>
              <a:rPr lang="en-US" sz="2000" dirty="0">
                <a:solidFill>
                  <a:schemeClr val="bg1"/>
                </a:solidFill>
                <a:latin typeface="Century Gothic" panose="020B0502020202020204" pitchFamily="34" charset="0"/>
              </a:rPr>
              <a:t>- Open ended questioning</a:t>
            </a:r>
          </a:p>
          <a:p>
            <a:pPr lvl="1"/>
            <a:r>
              <a:rPr lang="en-US" sz="2000" dirty="0">
                <a:solidFill>
                  <a:schemeClr val="bg1"/>
                </a:solidFill>
                <a:latin typeface="Century Gothic" panose="020B0502020202020204" pitchFamily="34" charset="0"/>
              </a:rPr>
              <a:t>- Projects (independent and/or group)</a:t>
            </a:r>
          </a:p>
          <a:p>
            <a:pPr lvl="1"/>
            <a:r>
              <a:rPr lang="en-US" sz="2000" dirty="0">
                <a:solidFill>
                  <a:schemeClr val="bg1"/>
                </a:solidFill>
                <a:latin typeface="Century Gothic" panose="020B0502020202020204" pitchFamily="34" charset="0"/>
              </a:rPr>
              <a:t>- Classwork activities/assignments</a:t>
            </a:r>
          </a:p>
          <a:p>
            <a:pPr lvl="1"/>
            <a:r>
              <a:rPr lang="en-US" sz="2000" dirty="0">
                <a:solidFill>
                  <a:schemeClr val="bg1"/>
                </a:solidFill>
                <a:latin typeface="Century Gothic" panose="020B0502020202020204" pitchFamily="34" charset="0"/>
              </a:rPr>
              <a:t>- Writing pieces</a:t>
            </a:r>
          </a:p>
          <a:p>
            <a:pPr lvl="1"/>
            <a:r>
              <a:rPr lang="en-US" sz="2000" dirty="0">
                <a:solidFill>
                  <a:schemeClr val="bg1"/>
                </a:solidFill>
                <a:latin typeface="Century Gothic" panose="020B0502020202020204" pitchFamily="34" charset="0"/>
              </a:rPr>
              <a:t>- Standards Based Quick Checks</a:t>
            </a:r>
          </a:p>
          <a:p>
            <a:pPr lvl="1"/>
            <a:endParaRPr lang="en-US" sz="2000" dirty="0">
              <a:solidFill>
                <a:schemeClr val="bg1"/>
              </a:solidFill>
              <a:latin typeface="Century Gothic" panose="020B0502020202020204" pitchFamily="34" charset="0"/>
            </a:endParaRPr>
          </a:p>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04243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6203-6494-4754-84A9-135E2E75B8F0}"/>
              </a:ext>
            </a:extLst>
          </p:cNvPr>
          <p:cNvSpPr>
            <a:spLocks noGrp="1"/>
          </p:cNvSpPr>
          <p:nvPr>
            <p:ph type="title"/>
          </p:nvPr>
        </p:nvSpPr>
        <p:spPr>
          <a:xfrm>
            <a:off x="0" y="186503"/>
            <a:ext cx="9144000" cy="1143000"/>
          </a:xfrm>
        </p:spPr>
        <p:txBody>
          <a:bodyPr/>
          <a:lstStyle/>
          <a:p>
            <a:r>
              <a:rPr lang="en-US" sz="6600" b="1">
                <a:solidFill>
                  <a:srgbClr val="92D050"/>
                </a:solidFill>
                <a:latin typeface="Ink Free" panose="03080402000500000000" pitchFamily="66" charset="0"/>
              </a:rPr>
              <a:t>Homework</a:t>
            </a:r>
          </a:p>
        </p:txBody>
      </p:sp>
      <p:graphicFrame>
        <p:nvGraphicFramePr>
          <p:cNvPr id="3" name="Table 4">
            <a:extLst>
              <a:ext uri="{FF2B5EF4-FFF2-40B4-BE49-F238E27FC236}">
                <a16:creationId xmlns:a16="http://schemas.microsoft.com/office/drawing/2014/main" id="{70B9BC7F-5A43-E8E0-655D-8D7A4BB8C741}"/>
              </a:ext>
            </a:extLst>
          </p:cNvPr>
          <p:cNvGraphicFramePr>
            <a:graphicFrameLocks noGrp="1"/>
          </p:cNvGraphicFramePr>
          <p:nvPr>
            <p:extLst>
              <p:ext uri="{D42A27DB-BD31-4B8C-83A1-F6EECF244321}">
                <p14:modId xmlns:p14="http://schemas.microsoft.com/office/powerpoint/2010/main" val="1938358827"/>
              </p:ext>
            </p:extLst>
          </p:nvPr>
        </p:nvGraphicFramePr>
        <p:xfrm>
          <a:off x="1524000" y="1496889"/>
          <a:ext cx="6096000" cy="280575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133278202"/>
                    </a:ext>
                  </a:extLst>
                </a:gridCol>
                <a:gridCol w="3048000">
                  <a:extLst>
                    <a:ext uri="{9D8B030D-6E8A-4147-A177-3AD203B41FA5}">
                      <a16:colId xmlns:a16="http://schemas.microsoft.com/office/drawing/2014/main" val="1365636991"/>
                    </a:ext>
                  </a:extLst>
                </a:gridCol>
              </a:tblGrid>
              <a:tr h="580716">
                <a:tc>
                  <a:txBody>
                    <a:bodyPr/>
                    <a:lstStyle/>
                    <a:p>
                      <a:pPr algn="ctr"/>
                      <a:r>
                        <a:rPr lang="en-US">
                          <a:solidFill>
                            <a:schemeClr val="tx1"/>
                          </a:solidFill>
                          <a:latin typeface="Cavolini" panose="03000502040302020204" pitchFamily="66" charset="0"/>
                          <a:cs typeface="Cavolini" panose="03000502040302020204" pitchFamily="66" charset="0"/>
                        </a:rPr>
                        <a:t>Reading</a:t>
                      </a:r>
                    </a:p>
                  </a:txBody>
                  <a:tcPr/>
                </a:tc>
                <a:tc>
                  <a:txBody>
                    <a:bodyPr/>
                    <a:lstStyle/>
                    <a:p>
                      <a:pPr algn="ctr"/>
                      <a:r>
                        <a:rPr lang="en-US">
                          <a:solidFill>
                            <a:schemeClr val="tx1"/>
                          </a:solidFill>
                          <a:latin typeface="Cavolini" panose="03000502040302020204" pitchFamily="66" charset="0"/>
                          <a:cs typeface="Cavolini" panose="03000502040302020204" pitchFamily="66" charset="0"/>
                        </a:rPr>
                        <a:t>Math</a:t>
                      </a:r>
                    </a:p>
                  </a:txBody>
                  <a:tcPr/>
                </a:tc>
                <a:extLst>
                  <a:ext uri="{0D108BD9-81ED-4DB2-BD59-A6C34878D82A}">
                    <a16:rowId xmlns:a16="http://schemas.microsoft.com/office/drawing/2014/main" val="2037963041"/>
                  </a:ext>
                </a:extLst>
              </a:tr>
              <a:tr h="1857398">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a:solidFill>
                            <a:schemeClr val="tx1"/>
                          </a:solidFill>
                          <a:latin typeface="Cavolini" panose="03000502040302020204" pitchFamily="66" charset="0"/>
                          <a:cs typeface="Cavolini" panose="03000502040302020204" pitchFamily="66" charset="0"/>
                        </a:rPr>
                        <a:t>Students should be independently reading each night for at least 20 minutes.</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endParaRPr lang="en-US" sz="1400" dirty="0">
                        <a:solidFill>
                          <a:schemeClr val="tx1"/>
                        </a:solidFill>
                        <a:latin typeface="Cavolini" panose="03000502040302020204" pitchFamily="66" charset="0"/>
                        <a:cs typeface="Cavolini" panose="03000502040302020204" pitchFamily="66"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1400" dirty="0">
                          <a:solidFill>
                            <a:schemeClr val="tx1"/>
                          </a:solidFill>
                          <a:latin typeface="Cavolini" panose="03000502040302020204" pitchFamily="66" charset="0"/>
                          <a:cs typeface="Cavolini" panose="03000502040302020204" pitchFamily="66" charset="0"/>
                        </a:rPr>
                        <a:t>Optional:</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a:solidFill>
                            <a:schemeClr val="tx1"/>
                          </a:solidFill>
                          <a:latin typeface="Cavolini" panose="03000502040302020204" pitchFamily="66" charset="0"/>
                          <a:cs typeface="Cavolini" panose="03000502040302020204" pitchFamily="66" charset="0"/>
                        </a:rPr>
                        <a:t>iReady Reading “My Path” lessons for 15 minutes per day.</a:t>
                      </a:r>
                    </a:p>
                    <a:p>
                      <a:endParaRPr lang="en-US" dirty="0">
                        <a:solidFill>
                          <a:schemeClr val="tx1"/>
                        </a:solidFill>
                      </a:endParaRPr>
                    </a:p>
                  </a:txBody>
                  <a:tcPr/>
                </a:tc>
                <a:tc>
                  <a:txBody>
                    <a:bodyPr/>
                    <a:lstStyle/>
                    <a:p>
                      <a:pPr marL="0" indent="0">
                        <a:buFontTx/>
                        <a:buNone/>
                      </a:pPr>
                      <a:r>
                        <a:rPr lang="en-US" dirty="0">
                          <a:solidFill>
                            <a:schemeClr val="tx1"/>
                          </a:solidFill>
                          <a:latin typeface="Cavolini" panose="03000502040302020204" pitchFamily="66" charset="0"/>
                          <a:cs typeface="Cavolini" panose="03000502040302020204" pitchFamily="66" charset="0"/>
                        </a:rPr>
                        <a:t>Optional:</a:t>
                      </a:r>
                    </a:p>
                    <a:p>
                      <a:pPr marL="0" indent="0">
                        <a:buFontTx/>
                        <a:buNone/>
                      </a:pPr>
                      <a:endParaRPr lang="en-US" dirty="0">
                        <a:solidFill>
                          <a:schemeClr val="tx1"/>
                        </a:solidFill>
                        <a:latin typeface="Cavolini" panose="03000502040302020204" pitchFamily="66" charset="0"/>
                        <a:cs typeface="Cavolini" panose="03000502040302020204" pitchFamily="66" charset="0"/>
                      </a:endParaRPr>
                    </a:p>
                    <a:p>
                      <a:pPr marL="285750" indent="-285750">
                        <a:buFont typeface="Arial" panose="020B0604020202020204" pitchFamily="34" charset="0"/>
                        <a:buChar char="•"/>
                      </a:pPr>
                      <a:r>
                        <a:rPr lang="en-US" dirty="0">
                          <a:solidFill>
                            <a:schemeClr val="tx1"/>
                          </a:solidFill>
                          <a:latin typeface="Cavolini" panose="03000502040302020204" pitchFamily="66" charset="0"/>
                          <a:cs typeface="Cavolini" panose="03000502040302020204" pitchFamily="66" charset="0"/>
                        </a:rPr>
                        <a:t>Students in 4.1 math will     be provided practice pages each Monday.  </a:t>
                      </a:r>
                    </a:p>
                    <a:p>
                      <a:pPr marL="285750" indent="-285750">
                        <a:buFontTx/>
                        <a:buChar char="-"/>
                      </a:pPr>
                      <a:endParaRPr lang="en-US" dirty="0">
                        <a:solidFill>
                          <a:schemeClr val="tx1"/>
                        </a:solidFill>
                        <a:latin typeface="Cavolini" panose="03000502040302020204" pitchFamily="66" charset="0"/>
                        <a:cs typeface="Cavolini" panose="03000502040302020204" pitchFamily="66" charset="0"/>
                      </a:endParaRPr>
                    </a:p>
                    <a:p>
                      <a:pPr marL="285750" indent="-285750">
                        <a:buFont typeface="Arial" panose="020B0604020202020204" pitchFamily="34" charset="0"/>
                        <a:buChar char="•"/>
                      </a:pPr>
                      <a:r>
                        <a:rPr lang="en-US" dirty="0">
                          <a:solidFill>
                            <a:schemeClr val="tx1"/>
                          </a:solidFill>
                          <a:latin typeface="Cavolini" panose="03000502040302020204" pitchFamily="66" charset="0"/>
                          <a:cs typeface="Cavolini" panose="03000502040302020204" pitchFamily="66" charset="0"/>
                        </a:rPr>
                        <a:t>iReady Math “My Path” lessons for 15 minutes per day.</a:t>
                      </a:r>
                    </a:p>
                  </a:txBody>
                  <a:tcPr/>
                </a:tc>
                <a:extLst>
                  <a:ext uri="{0D108BD9-81ED-4DB2-BD59-A6C34878D82A}">
                    <a16:rowId xmlns:a16="http://schemas.microsoft.com/office/drawing/2014/main" val="727609634"/>
                  </a:ext>
                </a:extLst>
              </a:tr>
            </a:tbl>
          </a:graphicData>
        </a:graphic>
      </p:graphicFrame>
      <p:sp>
        <p:nvSpPr>
          <p:cNvPr id="5" name="TextBox 4">
            <a:extLst>
              <a:ext uri="{FF2B5EF4-FFF2-40B4-BE49-F238E27FC236}">
                <a16:creationId xmlns:a16="http://schemas.microsoft.com/office/drawing/2014/main" id="{22CE2DC4-579A-4838-DA98-FB6F9773EC56}"/>
              </a:ext>
            </a:extLst>
          </p:cNvPr>
          <p:cNvSpPr txBox="1"/>
          <p:nvPr/>
        </p:nvSpPr>
        <p:spPr>
          <a:xfrm>
            <a:off x="1594206" y="4472427"/>
            <a:ext cx="5955587" cy="2031325"/>
          </a:xfrm>
          <a:prstGeom prst="rect">
            <a:avLst/>
          </a:prstGeom>
          <a:noFill/>
        </p:spPr>
        <p:txBody>
          <a:bodyPr wrap="square" rtlCol="0">
            <a:spAutoFit/>
          </a:bodyPr>
          <a:lstStyle/>
          <a:p>
            <a:r>
              <a:rPr lang="en-US">
                <a:solidFill>
                  <a:schemeClr val="bg1"/>
                </a:solidFill>
                <a:latin typeface="Cavolini" panose="03000502040302020204" pitchFamily="66" charset="0"/>
                <a:cs typeface="Cavolini" panose="03000502040302020204" pitchFamily="66" charset="0"/>
              </a:rPr>
              <a:t>*For additional practice, check out these websites:</a:t>
            </a:r>
          </a:p>
          <a:p>
            <a:pPr marL="285750" indent="-285750">
              <a:buFontTx/>
              <a:buChar char="-"/>
            </a:pPr>
            <a:r>
              <a:rPr lang="en-US">
                <a:solidFill>
                  <a:schemeClr val="bg1"/>
                </a:solidFill>
                <a:latin typeface="Cavolini" panose="03000502040302020204" pitchFamily="66" charset="0"/>
                <a:cs typeface="Cavolini" panose="03000502040302020204" pitchFamily="66" charset="0"/>
              </a:rPr>
              <a:t>- </a:t>
            </a:r>
            <a:r>
              <a:rPr lang="en-US">
                <a:solidFill>
                  <a:schemeClr val="bg1"/>
                </a:solidFill>
                <a:latin typeface="Cavolini" panose="03000502040302020204" pitchFamily="66" charset="0"/>
                <a:cs typeface="Cavolini" panose="03000502040302020204" pitchFamily="66" charset="0"/>
                <a:hlinkClick r:id="rId3"/>
              </a:rPr>
              <a:t>Common Core Worksheets</a:t>
            </a:r>
            <a:endParaRPr lang="en-US">
              <a:solidFill>
                <a:schemeClr val="bg1"/>
              </a:solidFill>
              <a:latin typeface="Cavolini" panose="03000502040302020204" pitchFamily="66" charset="0"/>
              <a:cs typeface="Cavolini" panose="03000502040302020204" pitchFamily="66" charset="0"/>
            </a:endParaRPr>
          </a:p>
          <a:p>
            <a:pPr marL="285750" indent="-285750">
              <a:buFontTx/>
              <a:buChar char="-"/>
            </a:pPr>
            <a:r>
              <a:rPr lang="en-US">
                <a:solidFill>
                  <a:schemeClr val="bg1"/>
                </a:solidFill>
                <a:latin typeface="Cavolini" panose="03000502040302020204" pitchFamily="66" charset="0"/>
                <a:cs typeface="Cavolini" panose="03000502040302020204" pitchFamily="66" charset="0"/>
              </a:rPr>
              <a:t>- </a:t>
            </a:r>
            <a:r>
              <a:rPr lang="en-US">
                <a:solidFill>
                  <a:schemeClr val="bg1"/>
                </a:solidFill>
                <a:latin typeface="Cavolini" panose="03000502040302020204" pitchFamily="66" charset="0"/>
                <a:cs typeface="Cavolini" panose="03000502040302020204" pitchFamily="66" charset="0"/>
                <a:hlinkClick r:id="rId4"/>
              </a:rPr>
              <a:t>Khan Academy</a:t>
            </a:r>
            <a:endParaRPr lang="en-US">
              <a:solidFill>
                <a:schemeClr val="bg1"/>
              </a:solidFill>
              <a:latin typeface="Cavolini" panose="03000502040302020204" pitchFamily="66" charset="0"/>
              <a:cs typeface="Cavolini" panose="03000502040302020204" pitchFamily="66" charset="0"/>
            </a:endParaRPr>
          </a:p>
          <a:p>
            <a:pPr marL="285750" indent="-285750">
              <a:buFontTx/>
              <a:buChar char="-"/>
            </a:pPr>
            <a:r>
              <a:rPr lang="en-US">
                <a:solidFill>
                  <a:schemeClr val="bg1"/>
                </a:solidFill>
                <a:latin typeface="Cavolini" panose="03000502040302020204" pitchFamily="66" charset="0"/>
                <a:cs typeface="Cavolini" panose="03000502040302020204" pitchFamily="66" charset="0"/>
              </a:rPr>
              <a:t>- </a:t>
            </a:r>
            <a:r>
              <a:rPr lang="en-US">
                <a:solidFill>
                  <a:schemeClr val="bg1"/>
                </a:solidFill>
                <a:latin typeface="Cavolini" panose="03000502040302020204" pitchFamily="66" charset="0"/>
                <a:cs typeface="Cavolini" panose="03000502040302020204" pitchFamily="66" charset="0"/>
                <a:hlinkClick r:id="rId5"/>
              </a:rPr>
              <a:t>Education.com</a:t>
            </a:r>
            <a:endParaRPr lang="en-US">
              <a:solidFill>
                <a:schemeClr val="bg1"/>
              </a:solidFill>
              <a:latin typeface="Cavolini" panose="03000502040302020204" pitchFamily="66" charset="0"/>
              <a:cs typeface="Cavolini" panose="03000502040302020204" pitchFamily="66" charset="0"/>
            </a:endParaRPr>
          </a:p>
          <a:p>
            <a:endParaRPr lang="en-US">
              <a:solidFill>
                <a:schemeClr val="bg1"/>
              </a:solidFill>
              <a:latin typeface="Cavolini" panose="03000502040302020204" pitchFamily="66" charset="0"/>
              <a:cs typeface="Cavolini" panose="03000502040302020204" pitchFamily="66" charset="0"/>
            </a:endParaRPr>
          </a:p>
          <a:p>
            <a:pPr marL="285750" indent="-285750">
              <a:buFontTx/>
              <a:buChar char="-"/>
            </a:pPr>
            <a:endParaRPr lang="en-US">
              <a:solidFill>
                <a:schemeClr val="bg1"/>
              </a:solidFill>
              <a:latin typeface="Cavolini" panose="03000502040302020204" pitchFamily="66" charset="0"/>
              <a:cs typeface="Cavolini" panose="03000502040302020204" pitchFamily="66" charset="0"/>
            </a:endParaRPr>
          </a:p>
          <a:p>
            <a:r>
              <a:rPr lang="en-US">
                <a:solidFill>
                  <a:schemeClr val="bg1"/>
                </a:solidFill>
                <a:latin typeface="Cavolini" panose="03000502040302020204" pitchFamily="66" charset="0"/>
                <a:cs typeface="Cavolini" panose="03000502040302020204" pitchFamily="66" charset="0"/>
              </a:rPr>
              <a:t>*Study guides will be provided a week before each math unit summative assessment.  Teacher may also assign iReady lessons to support current standards.</a:t>
            </a:r>
          </a:p>
        </p:txBody>
      </p:sp>
    </p:spTree>
    <p:extLst>
      <p:ext uri="{BB962C8B-B14F-4D97-AF65-F5344CB8AC3E}">
        <p14:creationId xmlns:p14="http://schemas.microsoft.com/office/powerpoint/2010/main" val="2746228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C20C07AF-F658-4106-B87A-5CA35E98F782}"/>
              </a:ext>
            </a:extLst>
          </p:cNvPr>
          <p:cNvPicPr>
            <a:picLocks noChangeAspect="1"/>
          </p:cNvPicPr>
          <p:nvPr/>
        </p:nvPicPr>
        <p:blipFill>
          <a:blip r:embed="rId3"/>
          <a:stretch>
            <a:fillRect/>
          </a:stretch>
        </p:blipFill>
        <p:spPr>
          <a:xfrm>
            <a:off x="63877" y="891059"/>
            <a:ext cx="9027561" cy="5075879"/>
          </a:xfrm>
          <a:prstGeom prst="rect">
            <a:avLst/>
          </a:prstGeom>
        </p:spPr>
      </p:pic>
      <p:sp>
        <p:nvSpPr>
          <p:cNvPr id="2" name="TextBox 1">
            <a:extLst>
              <a:ext uri="{FF2B5EF4-FFF2-40B4-BE49-F238E27FC236}">
                <a16:creationId xmlns:a16="http://schemas.microsoft.com/office/drawing/2014/main" id="{076C3C77-4F80-F999-7E7C-1D513728C5AF}"/>
              </a:ext>
            </a:extLst>
          </p:cNvPr>
          <p:cNvSpPr txBox="1"/>
          <p:nvPr/>
        </p:nvSpPr>
        <p:spPr>
          <a:xfrm>
            <a:off x="4781006" y="5903893"/>
            <a:ext cx="3683725" cy="954107"/>
          </a:xfrm>
          <a:prstGeom prst="rect">
            <a:avLst/>
          </a:prstGeom>
          <a:noFill/>
        </p:spPr>
        <p:txBody>
          <a:bodyPr wrap="square" rtlCol="0">
            <a:spAutoFit/>
          </a:bodyPr>
          <a:lstStyle/>
          <a:p>
            <a:r>
              <a:rPr lang="en-US" dirty="0"/>
              <a:t>*While Mrs. </a:t>
            </a:r>
            <a:r>
              <a:rPr lang="en-US" dirty="0" err="1"/>
              <a:t>Zarzour</a:t>
            </a:r>
            <a:r>
              <a:rPr lang="en-US" dirty="0"/>
              <a:t> is out on maternity leave, please direct inquiries regarding Continuous Achievement to Mrs. Lemons (lemonsa@fultonschools</a:t>
            </a:r>
            <a:r>
              <a:rPr lang="en-US"/>
              <a:t>.org)</a:t>
            </a:r>
            <a:endParaRPr lang="en-US" dirty="0"/>
          </a:p>
        </p:txBody>
      </p:sp>
    </p:spTree>
    <p:extLst>
      <p:ext uri="{BB962C8B-B14F-4D97-AF65-F5344CB8AC3E}">
        <p14:creationId xmlns:p14="http://schemas.microsoft.com/office/powerpoint/2010/main" val="3087064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FB1C38D-EED8-4111-B754-2A9A97B31646}"/>
              </a:ext>
            </a:extLst>
          </p:cNvPr>
          <p:cNvGraphicFramePr>
            <a:graphicFrameLocks noGrp="1"/>
          </p:cNvGraphicFramePr>
          <p:nvPr/>
        </p:nvGraphicFramePr>
        <p:xfrm>
          <a:off x="555172" y="2007394"/>
          <a:ext cx="3465966" cy="3787140"/>
        </p:xfrm>
        <a:graphic>
          <a:graphicData uri="http://schemas.openxmlformats.org/drawingml/2006/table">
            <a:tbl>
              <a:tblPr firstRow="1" bandRow="1">
                <a:tableStyleId>{775DCB02-9BB8-47FD-8907-85C794F793BA}</a:tableStyleId>
              </a:tblPr>
              <a:tblGrid>
                <a:gridCol w="3303406">
                  <a:extLst>
                    <a:ext uri="{9D8B030D-6E8A-4147-A177-3AD203B41FA5}">
                      <a16:colId xmlns:a16="http://schemas.microsoft.com/office/drawing/2014/main" val="3692175643"/>
                    </a:ext>
                  </a:extLst>
                </a:gridCol>
                <a:gridCol w="162560">
                  <a:extLst>
                    <a:ext uri="{9D8B030D-6E8A-4147-A177-3AD203B41FA5}">
                      <a16:colId xmlns:a16="http://schemas.microsoft.com/office/drawing/2014/main" val="112974582"/>
                    </a:ext>
                  </a:extLst>
                </a:gridCol>
              </a:tblGrid>
              <a:tr h="36290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u="sng" kern="1200">
                          <a:solidFill>
                            <a:schemeClr val="lt1"/>
                          </a:solidFill>
                          <a:effectLst/>
                        </a:rPr>
                        <a:t>TAG e</a:t>
                      </a:r>
                      <a:r>
                        <a:rPr lang="en-US" sz="1400" b="1" kern="1200">
                          <a:solidFill>
                            <a:schemeClr val="lt1"/>
                          </a:solidFill>
                          <a:effectLst/>
                        </a:rPr>
                        <a:t>s un </a:t>
                      </a:r>
                      <a:r>
                        <a:rPr lang="en-US" sz="1400" b="1" kern="1200" err="1">
                          <a:solidFill>
                            <a:schemeClr val="lt1"/>
                          </a:solidFill>
                          <a:effectLst/>
                        </a:rPr>
                        <a:t>programa</a:t>
                      </a:r>
                      <a:r>
                        <a:rPr lang="en-US" sz="1400" b="1" kern="1200">
                          <a:solidFill>
                            <a:schemeClr val="lt1"/>
                          </a:solidFill>
                          <a:effectLst/>
                        </a:rPr>
                        <a:t> </a:t>
                      </a:r>
                      <a:r>
                        <a:rPr lang="en-US" sz="1400" b="1" kern="1200" err="1">
                          <a:solidFill>
                            <a:schemeClr val="lt1"/>
                          </a:solidFill>
                          <a:effectLst/>
                        </a:rPr>
                        <a:t>ofrecido</a:t>
                      </a:r>
                      <a:r>
                        <a:rPr lang="en-US" sz="1400" b="1" kern="1200">
                          <a:solidFill>
                            <a:schemeClr val="lt1"/>
                          </a:solidFill>
                          <a:effectLst/>
                        </a:rPr>
                        <a:t> a </a:t>
                      </a:r>
                      <a:r>
                        <a:rPr lang="en-US" sz="1400" b="1" kern="1200" err="1">
                          <a:solidFill>
                            <a:schemeClr val="lt1"/>
                          </a:solidFill>
                          <a:effectLst/>
                        </a:rPr>
                        <a:t>estudiantes</a:t>
                      </a:r>
                      <a:r>
                        <a:rPr lang="en-US" sz="1400" b="1" kern="1200">
                          <a:solidFill>
                            <a:schemeClr val="lt1"/>
                          </a:solidFill>
                          <a:effectLst/>
                        </a:rPr>
                        <a:t> </a:t>
                      </a:r>
                      <a:r>
                        <a:rPr lang="en-US" sz="1400" b="1" kern="1200" err="1">
                          <a:solidFill>
                            <a:schemeClr val="lt1"/>
                          </a:solidFill>
                          <a:effectLst/>
                        </a:rPr>
                        <a:t>superdotados</a:t>
                      </a:r>
                      <a:r>
                        <a:rPr lang="en-US" sz="1400" b="1" kern="1200">
                          <a:solidFill>
                            <a:schemeClr val="lt1"/>
                          </a:solidFill>
                          <a:effectLst/>
                        </a:rPr>
                        <a:t>, </a:t>
                      </a:r>
                      <a:r>
                        <a:rPr lang="es-VE" sz="1400" b="1" kern="1200">
                          <a:solidFill>
                            <a:schemeClr val="lt1"/>
                          </a:solidFill>
                          <a:effectLst/>
                        </a:rPr>
                        <a:t>en el cual un día por semana, los estudiantes salen de su clase regular para recibir instrucción curricular especializada con el objetivo de satisfacer sus necesidades de aprendizaje únicas.
</a:t>
                      </a:r>
                      <a:endParaRPr lang="en-US" sz="1400" b="1" kern="1200">
                        <a:solidFill>
                          <a:schemeClr val="lt1"/>
                        </a:solidFill>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VE" sz="1400" b="1" kern="1200">
                          <a:solidFill>
                            <a:schemeClr val="lt1"/>
                          </a:solidFill>
                          <a:effectLst/>
                        </a:rPr>
                        <a:t>TODOS los estudiantes son evaluados dos veces al año.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VE" sz="1400" b="1" u="sng" kern="1200">
                        <a:solidFill>
                          <a:schemeClr val="lt1"/>
                        </a:solidFill>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u="sng" kern="1200">
                          <a:solidFill>
                            <a:schemeClr val="lt1"/>
                          </a:solidFill>
                          <a:effectLst/>
                        </a:rPr>
                        <a:t>Persona </a:t>
                      </a:r>
                      <a:r>
                        <a:rPr lang="en-US" sz="1500" b="1" u="sng" kern="1200" err="1">
                          <a:solidFill>
                            <a:schemeClr val="lt1"/>
                          </a:solidFill>
                          <a:effectLst/>
                        </a:rPr>
                        <a:t>contacto</a:t>
                      </a:r>
                      <a:r>
                        <a:rPr lang="en-US" sz="1500" b="1" u="sng" kern="1200">
                          <a:solidFill>
                            <a:schemeClr val="lt1"/>
                          </a:solidFill>
                          <a:effectLst/>
                        </a:rPr>
                        <a:t>: 
</a:t>
                      </a:r>
                      <a:r>
                        <a:rPr lang="en-US" sz="1500" b="1" kern="1200">
                          <a:solidFill>
                            <a:schemeClr val="lt1"/>
                          </a:solidFill>
                          <a:effectLst/>
                        </a:rPr>
                        <a:t>Diana Anderson- TAG </a:t>
                      </a:r>
                      <a:r>
                        <a:rPr lang="en-US" sz="1500" b="1" kern="1200" err="1">
                          <a:solidFill>
                            <a:schemeClr val="lt1"/>
                          </a:solidFill>
                          <a:effectLst/>
                        </a:rPr>
                        <a:t>Coordinadora</a:t>
                      </a:r>
                      <a:endParaRPr lang="en-US" sz="1500" b="1" kern="1200">
                        <a:solidFill>
                          <a:schemeClr val="lt1"/>
                        </a:solidFill>
                        <a:effectLs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b="1" kern="1200">
                          <a:solidFill>
                            <a:schemeClr val="lt1"/>
                          </a:solidFill>
                          <a:effectLst/>
                          <a:hlinkClick r:id="rId3"/>
                        </a:rPr>
                        <a:t>andersondl@fultonschools.org</a:t>
                      </a:r>
                      <a:r>
                        <a:rPr lang="en-US" sz="1700" b="1" kern="1200">
                          <a:solidFill>
                            <a:schemeClr val="lt1"/>
                          </a:solidFill>
                          <a:effectLst/>
                        </a:rPr>
                        <a:t> </a:t>
                      </a:r>
                    </a:p>
                    <a:p>
                      <a:endParaRPr lang="en-US" sz="1100"/>
                    </a:p>
                  </a:txBody>
                  <a:tcPr marL="68580" marR="68580" marT="34290" marB="34290"/>
                </a:tc>
                <a:tc>
                  <a:txBody>
                    <a:bodyPr/>
                    <a:lstStyle/>
                    <a:p>
                      <a:endParaRPr lang="en-US" sz="1100"/>
                    </a:p>
                  </a:txBody>
                  <a:tcPr marL="68580" marR="68580" marT="34290" marB="34290"/>
                </a:tc>
                <a:extLst>
                  <a:ext uri="{0D108BD9-81ED-4DB2-BD59-A6C34878D82A}">
                    <a16:rowId xmlns:a16="http://schemas.microsoft.com/office/drawing/2014/main" val="1238871783"/>
                  </a:ext>
                </a:extLst>
              </a:tr>
            </a:tbl>
          </a:graphicData>
        </a:graphic>
      </p:graphicFrame>
      <p:graphicFrame>
        <p:nvGraphicFramePr>
          <p:cNvPr id="5" name="Table 5">
            <a:extLst>
              <a:ext uri="{FF2B5EF4-FFF2-40B4-BE49-F238E27FC236}">
                <a16:creationId xmlns:a16="http://schemas.microsoft.com/office/drawing/2014/main" id="{74791E78-E8A5-4DFA-BBA6-244BE0CEC587}"/>
              </a:ext>
            </a:extLst>
          </p:cNvPr>
          <p:cNvGraphicFramePr>
            <a:graphicFrameLocks noGrp="1"/>
          </p:cNvGraphicFramePr>
          <p:nvPr>
            <p:extLst>
              <p:ext uri="{D42A27DB-BD31-4B8C-83A1-F6EECF244321}">
                <p14:modId xmlns:p14="http://schemas.microsoft.com/office/powerpoint/2010/main" val="3288862113"/>
              </p:ext>
            </p:extLst>
          </p:nvPr>
        </p:nvGraphicFramePr>
        <p:xfrm>
          <a:off x="4657192" y="2030422"/>
          <a:ext cx="3986213" cy="3733336"/>
        </p:xfrm>
        <a:graphic>
          <a:graphicData uri="http://schemas.openxmlformats.org/drawingml/2006/table">
            <a:tbl>
              <a:tblPr firstRow="1" bandRow="1">
                <a:tableStyleId>{00A15C55-8517-42AA-B614-E9B94910E393}</a:tableStyleId>
              </a:tblPr>
              <a:tblGrid>
                <a:gridCol w="3986213">
                  <a:extLst>
                    <a:ext uri="{9D8B030D-6E8A-4147-A177-3AD203B41FA5}">
                      <a16:colId xmlns:a16="http://schemas.microsoft.com/office/drawing/2014/main" val="3440781643"/>
                    </a:ext>
                  </a:extLst>
                </a:gridCol>
              </a:tblGrid>
              <a:tr h="3733336">
                <a:tc>
                  <a:txBody>
                    <a:bodyPr/>
                    <a:lstStyle/>
                    <a:p>
                      <a:r>
                        <a:rPr lang="en-US" sz="1600"/>
                        <a:t>Continuous Achievement (Logro Continuo) </a:t>
                      </a:r>
                      <a:r>
                        <a:rPr lang="es-VE" sz="1600"/>
                        <a:t>es específico del condado de Fulton y se refiere a los varios niveles de instrucción existentes para  lectura,  escritura y matemáticas. 
TODOS los estudiantes son evaluados automáticamente para estos niveles 3 veces al año a través de la escuela.</a:t>
                      </a:r>
                      <a:r>
                        <a:rPr lang="en-US" sz="1600"/>
                        <a:t> </a:t>
                      </a:r>
                    </a:p>
                    <a:p>
                      <a:endParaRPr lang="en-US" sz="1600"/>
                    </a:p>
                    <a:p>
                      <a:pPr algn="ctr"/>
                      <a:r>
                        <a:rPr lang="en-US" sz="1600" u="sng"/>
                        <a:t>Persona contacto:</a:t>
                      </a:r>
                    </a:p>
                    <a:p>
                      <a:pPr algn="ctr"/>
                      <a:r>
                        <a:rPr lang="en-US" sz="1600"/>
                        <a:t>Diana Zarzour- nuestra CST</a:t>
                      </a:r>
                    </a:p>
                    <a:p>
                      <a:pPr algn="ctr"/>
                      <a:r>
                        <a:rPr lang="en-US" sz="1600">
                          <a:solidFill>
                            <a:schemeClr val="bg1"/>
                          </a:solidFill>
                          <a:hlinkClick r:id="rId4">
                            <a:extLst>
                              <a:ext uri="{A12FA001-AC4F-418D-AE19-62706E023703}">
                                <ahyp:hlinkClr xmlns:ahyp="http://schemas.microsoft.com/office/drawing/2018/hyperlinkcolor" val="tx"/>
                              </a:ext>
                            </a:extLst>
                          </a:hlinkClick>
                        </a:rPr>
                        <a:t>zarzourd@fultonschools.org</a:t>
                      </a:r>
                      <a:r>
                        <a:rPr lang="en-US" sz="1600">
                          <a:solidFill>
                            <a:schemeClr val="bg1"/>
                          </a:solidFill>
                        </a:rPr>
                        <a:t> </a:t>
                      </a:r>
                    </a:p>
                    <a:p>
                      <a:endParaRPr lang="en-US" sz="1100"/>
                    </a:p>
                  </a:txBody>
                  <a:tcPr marL="68580" marR="68580" marT="34290" marB="34290"/>
                </a:tc>
                <a:extLst>
                  <a:ext uri="{0D108BD9-81ED-4DB2-BD59-A6C34878D82A}">
                    <a16:rowId xmlns:a16="http://schemas.microsoft.com/office/drawing/2014/main" val="3062828130"/>
                  </a:ext>
                </a:extLst>
              </a:tr>
            </a:tbl>
          </a:graphicData>
        </a:graphic>
      </p:graphicFrame>
      <p:sp>
        <p:nvSpPr>
          <p:cNvPr id="6" name="TextBox 5">
            <a:extLst>
              <a:ext uri="{FF2B5EF4-FFF2-40B4-BE49-F238E27FC236}">
                <a16:creationId xmlns:a16="http://schemas.microsoft.com/office/drawing/2014/main" id="{7882DCA2-274B-4BB6-9EB4-D4E89FC3D7BE}"/>
              </a:ext>
            </a:extLst>
          </p:cNvPr>
          <p:cNvSpPr txBox="1"/>
          <p:nvPr/>
        </p:nvSpPr>
        <p:spPr>
          <a:xfrm>
            <a:off x="1085850" y="1522646"/>
            <a:ext cx="2704587" cy="507831"/>
          </a:xfrm>
          <a:prstGeom prst="rect">
            <a:avLst/>
          </a:prstGeom>
          <a:noFill/>
        </p:spPr>
        <p:txBody>
          <a:bodyPr wrap="none" lIns="91440" tIns="45720" rIns="91440" bIns="45720" rtlCol="0" anchor="t">
            <a:spAutoFit/>
          </a:bodyPr>
          <a:lstStyle/>
          <a:p>
            <a:r>
              <a:rPr lang="en-US" sz="2700" b="1"/>
              <a:t>TAG </a:t>
            </a:r>
            <a:r>
              <a:rPr lang="en-US" sz="2700" b="1" err="1"/>
              <a:t>Preguntas</a:t>
            </a:r>
            <a:endParaRPr lang="en-US" sz="2700" b="1"/>
          </a:p>
        </p:txBody>
      </p:sp>
      <p:sp>
        <p:nvSpPr>
          <p:cNvPr id="7" name="TextBox 6">
            <a:extLst>
              <a:ext uri="{FF2B5EF4-FFF2-40B4-BE49-F238E27FC236}">
                <a16:creationId xmlns:a16="http://schemas.microsoft.com/office/drawing/2014/main" id="{E9C914F7-4E21-4385-A735-F579969CA137}"/>
              </a:ext>
            </a:extLst>
          </p:cNvPr>
          <p:cNvSpPr txBox="1"/>
          <p:nvPr/>
        </p:nvSpPr>
        <p:spPr>
          <a:xfrm>
            <a:off x="4884293" y="1199349"/>
            <a:ext cx="3297698" cy="830997"/>
          </a:xfrm>
          <a:prstGeom prst="rect">
            <a:avLst/>
          </a:prstGeom>
          <a:noFill/>
        </p:spPr>
        <p:txBody>
          <a:bodyPr wrap="none" lIns="91440" tIns="45720" rIns="91440" bIns="45720" rtlCol="0" anchor="t">
            <a:spAutoFit/>
          </a:bodyPr>
          <a:lstStyle/>
          <a:p>
            <a:pPr algn="ctr"/>
            <a:r>
              <a:rPr lang="en-US" sz="2400" b="1"/>
              <a:t>Avanzado/</a:t>
            </a:r>
            <a:r>
              <a:rPr lang="en-US" sz="2400" b="1" err="1"/>
              <a:t>Acelerado</a:t>
            </a:r>
            <a:r>
              <a:rPr lang="en-US" sz="2400" b="1"/>
              <a:t> </a:t>
            </a:r>
          </a:p>
          <a:p>
            <a:pPr algn="ctr"/>
            <a:r>
              <a:rPr lang="en-US" sz="2400" b="1" err="1"/>
              <a:t>Preguntas</a:t>
            </a:r>
            <a:endParaRPr lang="en-US" sz="2400" b="1"/>
          </a:p>
        </p:txBody>
      </p:sp>
    </p:spTree>
    <p:extLst>
      <p:ext uri="{BB962C8B-B14F-4D97-AF65-F5344CB8AC3E}">
        <p14:creationId xmlns:p14="http://schemas.microsoft.com/office/powerpoint/2010/main" val="2536319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6203-6494-4754-84A9-135E2E75B8F0}"/>
              </a:ext>
            </a:extLst>
          </p:cNvPr>
          <p:cNvSpPr>
            <a:spLocks noGrp="1"/>
          </p:cNvSpPr>
          <p:nvPr>
            <p:ph type="title"/>
          </p:nvPr>
        </p:nvSpPr>
        <p:spPr>
          <a:xfrm>
            <a:off x="-56795" y="2458304"/>
            <a:ext cx="9144000" cy="1143000"/>
          </a:xfrm>
        </p:spPr>
        <p:txBody>
          <a:bodyPr/>
          <a:lstStyle/>
          <a:p>
            <a:r>
              <a:rPr lang="en-US" sz="6600" b="1">
                <a:solidFill>
                  <a:srgbClr val="92D050"/>
                </a:solidFill>
                <a:latin typeface="Ink Free"/>
                <a:hlinkClick r:id="rId3"/>
              </a:rPr>
              <a:t>Fourth Grade Weebly</a:t>
            </a:r>
            <a:endParaRPr lang="en-US" sz="6600" b="1">
              <a:solidFill>
                <a:srgbClr val="92D050"/>
              </a:solidFill>
              <a:latin typeface="Ink Free" panose="03080402000500000000" pitchFamily="66" charset="0"/>
            </a:endParaRPr>
          </a:p>
        </p:txBody>
      </p:sp>
      <p:sp>
        <p:nvSpPr>
          <p:cNvPr id="4" name="TextBox 3">
            <a:extLst>
              <a:ext uri="{FF2B5EF4-FFF2-40B4-BE49-F238E27FC236}">
                <a16:creationId xmlns:a16="http://schemas.microsoft.com/office/drawing/2014/main" id="{EAB170CD-1657-4401-9ABE-11C381300AC7}"/>
              </a:ext>
            </a:extLst>
          </p:cNvPr>
          <p:cNvSpPr txBox="1"/>
          <p:nvPr/>
        </p:nvSpPr>
        <p:spPr>
          <a:xfrm>
            <a:off x="649995" y="1417637"/>
            <a:ext cx="7722824" cy="1138773"/>
          </a:xfrm>
          <a:prstGeom prst="rect">
            <a:avLst/>
          </a:prstGeom>
          <a:noFill/>
        </p:spPr>
        <p:txBody>
          <a:bodyPr wrap="square" lIns="91440" tIns="45720" rIns="91440" bIns="45720" rtlCol="0" anchor="t">
            <a:spAutoFit/>
          </a:bodyPr>
          <a:lstStyle/>
          <a:p>
            <a:pPr lvl="1"/>
            <a:endParaRPr lang="en-US" sz="2000">
              <a:solidFill>
                <a:schemeClr val="bg1"/>
              </a:solidFill>
              <a:latin typeface="Century Gothic" panose="020B0502020202020204" pitchFamily="34" charset="0"/>
            </a:endParaRPr>
          </a:p>
          <a:p>
            <a:pPr marL="342900" indent="-342900">
              <a:buFont typeface="Arial" panose="020B0604020202020204" pitchFamily="34" charset="0"/>
              <a:buChar char="•"/>
            </a:pPr>
            <a:endParaRPr lang="en-US" sz="2400">
              <a:latin typeface="Century Gothic" panose="020B0502020202020204" pitchFamily="34" charset="0"/>
            </a:endParaRPr>
          </a:p>
          <a:p>
            <a:pPr marL="342900" indent="-342900">
              <a:buFont typeface="Arial" panose="020B0604020202020204" pitchFamily="34" charset="0"/>
              <a:buChar char="•"/>
            </a:pPr>
            <a:endParaRPr lang="en-US" sz="24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5725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6203-6494-4754-84A9-135E2E75B8F0}"/>
              </a:ext>
            </a:extLst>
          </p:cNvPr>
          <p:cNvSpPr>
            <a:spLocks noGrp="1"/>
          </p:cNvSpPr>
          <p:nvPr>
            <p:ph type="title"/>
          </p:nvPr>
        </p:nvSpPr>
        <p:spPr>
          <a:xfrm>
            <a:off x="0" y="186503"/>
            <a:ext cx="9144000" cy="1143000"/>
          </a:xfrm>
        </p:spPr>
        <p:txBody>
          <a:bodyPr/>
          <a:lstStyle/>
          <a:p>
            <a:r>
              <a:rPr lang="en-US" sz="6600" b="1">
                <a:solidFill>
                  <a:srgbClr val="92D050"/>
                </a:solidFill>
                <a:latin typeface="Ink Free" panose="03080402000500000000" pitchFamily="66" charset="0"/>
              </a:rPr>
              <a:t>Daily Schedule</a:t>
            </a:r>
          </a:p>
        </p:txBody>
      </p:sp>
      <p:sp>
        <p:nvSpPr>
          <p:cNvPr id="5" name="TextBox 4">
            <a:extLst>
              <a:ext uri="{FF2B5EF4-FFF2-40B4-BE49-F238E27FC236}">
                <a16:creationId xmlns:a16="http://schemas.microsoft.com/office/drawing/2014/main" id="{22CE2DC4-579A-4838-DA98-FB6F9773EC56}"/>
              </a:ext>
            </a:extLst>
          </p:cNvPr>
          <p:cNvSpPr txBox="1"/>
          <p:nvPr/>
        </p:nvSpPr>
        <p:spPr>
          <a:xfrm>
            <a:off x="1594206" y="1458930"/>
            <a:ext cx="5955587" cy="5125827"/>
          </a:xfrm>
          <a:prstGeom prst="rect">
            <a:avLst/>
          </a:prstGeom>
          <a:noFill/>
        </p:spPr>
        <p:txBody>
          <a:bodyPr wrap="square" rtlCol="0">
            <a:spAutoFit/>
          </a:bodyPr>
          <a:lstStyle/>
          <a:p>
            <a:pPr>
              <a:lnSpc>
                <a:spcPct val="150000"/>
              </a:lnSpc>
            </a:pPr>
            <a:r>
              <a:rPr lang="en-US" sz="2000" b="0" i="0" dirty="0">
                <a:solidFill>
                  <a:schemeClr val="bg1"/>
                </a:solidFill>
                <a:effectLst/>
                <a:latin typeface="Cavolini" panose="03000502040302020204" pitchFamily="66" charset="0"/>
                <a:cs typeface="Cavolini" panose="03000502040302020204" pitchFamily="66" charset="0"/>
              </a:rPr>
              <a:t>Arrival                                  (7:10-7:40)</a:t>
            </a:r>
            <a:br>
              <a:rPr lang="en-US" sz="2000" dirty="0">
                <a:solidFill>
                  <a:schemeClr val="bg1"/>
                </a:solidFill>
                <a:latin typeface="Cavolini" panose="03000502040302020204" pitchFamily="66" charset="0"/>
                <a:cs typeface="Cavolini" panose="03000502040302020204" pitchFamily="66" charset="0"/>
              </a:rPr>
            </a:br>
            <a:r>
              <a:rPr lang="en-US" sz="2000" b="0" i="0" dirty="0">
                <a:solidFill>
                  <a:schemeClr val="bg1"/>
                </a:solidFill>
                <a:effectLst/>
                <a:latin typeface="Cavolini" panose="03000502040302020204" pitchFamily="66" charset="0"/>
                <a:cs typeface="Cavolini" panose="03000502040302020204" pitchFamily="66" charset="0"/>
              </a:rPr>
              <a:t>Morning Meeting                   (7:40-8:00)</a:t>
            </a:r>
            <a:br>
              <a:rPr lang="en-US" sz="2000" dirty="0">
                <a:solidFill>
                  <a:schemeClr val="bg1"/>
                </a:solidFill>
                <a:latin typeface="Cavolini" panose="03000502040302020204" pitchFamily="66" charset="0"/>
                <a:cs typeface="Cavolini" panose="03000502040302020204" pitchFamily="66" charset="0"/>
              </a:rPr>
            </a:br>
            <a:r>
              <a:rPr lang="en-US" sz="2000" b="0" i="0" dirty="0">
                <a:solidFill>
                  <a:schemeClr val="bg1"/>
                </a:solidFill>
                <a:effectLst/>
                <a:latin typeface="Cavolini" panose="03000502040302020204" pitchFamily="66" charset="0"/>
                <a:cs typeface="Cavolini" panose="03000502040302020204" pitchFamily="66" charset="0"/>
              </a:rPr>
              <a:t>Math                                    (8:00-9:25)</a:t>
            </a:r>
            <a:br>
              <a:rPr lang="en-US" sz="2000" dirty="0">
                <a:solidFill>
                  <a:schemeClr val="bg1"/>
                </a:solidFill>
                <a:latin typeface="Cavolini" panose="03000502040302020204" pitchFamily="66" charset="0"/>
                <a:cs typeface="Cavolini" panose="03000502040302020204" pitchFamily="66" charset="0"/>
              </a:rPr>
            </a:br>
            <a:r>
              <a:rPr lang="en-US" sz="2000" b="0" i="0" dirty="0">
                <a:solidFill>
                  <a:schemeClr val="bg1"/>
                </a:solidFill>
                <a:effectLst/>
                <a:latin typeface="Cavolini" panose="03000502040302020204" pitchFamily="66" charset="0"/>
                <a:cs typeface="Cavolini" panose="03000502040302020204" pitchFamily="66" charset="0"/>
              </a:rPr>
              <a:t>Reading                               (9:30-10:40)</a:t>
            </a:r>
          </a:p>
          <a:p>
            <a:pPr>
              <a:lnSpc>
                <a:spcPct val="150000"/>
              </a:lnSpc>
            </a:pPr>
            <a:r>
              <a:rPr lang="en-US" sz="2000" dirty="0">
                <a:solidFill>
                  <a:schemeClr val="bg1"/>
                </a:solidFill>
                <a:latin typeface="Cavolini" panose="03000502040302020204" pitchFamily="66" charset="0"/>
                <a:cs typeface="Cavolini" panose="03000502040302020204" pitchFamily="66" charset="0"/>
              </a:rPr>
              <a:t>Phonics			   (10:40-11:00)</a:t>
            </a:r>
            <a:br>
              <a:rPr lang="en-US" sz="2000" dirty="0">
                <a:solidFill>
                  <a:schemeClr val="bg1"/>
                </a:solidFill>
                <a:latin typeface="Cavolini" panose="03000502040302020204" pitchFamily="66" charset="0"/>
                <a:cs typeface="Cavolini" panose="03000502040302020204" pitchFamily="66" charset="0"/>
              </a:rPr>
            </a:br>
            <a:r>
              <a:rPr lang="en-US" sz="2000" b="0" i="0" dirty="0">
                <a:solidFill>
                  <a:schemeClr val="bg1"/>
                </a:solidFill>
                <a:effectLst/>
                <a:latin typeface="Cavolini" panose="03000502040302020204" pitchFamily="66" charset="0"/>
                <a:cs typeface="Cavolini" panose="03000502040302020204" pitchFamily="66" charset="0"/>
              </a:rPr>
              <a:t>Sci/SS                                (11:00-11:40)</a:t>
            </a:r>
            <a:br>
              <a:rPr lang="en-US" sz="2000" dirty="0">
                <a:solidFill>
                  <a:schemeClr val="bg1"/>
                </a:solidFill>
                <a:latin typeface="Cavolini" panose="03000502040302020204" pitchFamily="66" charset="0"/>
                <a:cs typeface="Cavolini" panose="03000502040302020204" pitchFamily="66" charset="0"/>
              </a:rPr>
            </a:br>
            <a:r>
              <a:rPr lang="en-US" sz="2000" b="0" i="0" dirty="0">
                <a:solidFill>
                  <a:schemeClr val="bg1"/>
                </a:solidFill>
                <a:effectLst/>
                <a:latin typeface="Cavolini" panose="03000502040302020204" pitchFamily="66" charset="0"/>
                <a:cs typeface="Cavolini" panose="03000502040302020204" pitchFamily="66" charset="0"/>
              </a:rPr>
              <a:t>Recess                               (11:40-12:10)</a:t>
            </a:r>
            <a:br>
              <a:rPr lang="en-US" sz="2000" dirty="0">
                <a:solidFill>
                  <a:schemeClr val="bg1"/>
                </a:solidFill>
                <a:latin typeface="Cavolini" panose="03000502040302020204" pitchFamily="66" charset="0"/>
                <a:cs typeface="Cavolini" panose="03000502040302020204" pitchFamily="66" charset="0"/>
              </a:rPr>
            </a:br>
            <a:r>
              <a:rPr lang="en-US" sz="2000" b="0" i="0" dirty="0">
                <a:solidFill>
                  <a:schemeClr val="bg1"/>
                </a:solidFill>
                <a:effectLst/>
                <a:latin typeface="Cavolini" panose="03000502040302020204" pitchFamily="66" charset="0"/>
                <a:cs typeface="Cavolini" panose="03000502040302020204" pitchFamily="66" charset="0"/>
              </a:rPr>
              <a:t>Lunch                        (12:10ish-12:40ish)</a:t>
            </a:r>
            <a:br>
              <a:rPr lang="en-US" sz="2000" dirty="0">
                <a:solidFill>
                  <a:schemeClr val="bg1"/>
                </a:solidFill>
                <a:latin typeface="Cavolini" panose="03000502040302020204" pitchFamily="66" charset="0"/>
                <a:cs typeface="Cavolini" panose="03000502040302020204" pitchFamily="66" charset="0"/>
              </a:rPr>
            </a:br>
            <a:r>
              <a:rPr lang="en-US" sz="2000" dirty="0">
                <a:solidFill>
                  <a:schemeClr val="bg1"/>
                </a:solidFill>
                <a:latin typeface="Cavolini" panose="03000502040302020204" pitchFamily="66" charset="0"/>
                <a:cs typeface="Cavolini" panose="03000502040302020204" pitchFamily="66" charset="0"/>
              </a:rPr>
              <a:t>Specials</a:t>
            </a:r>
            <a:r>
              <a:rPr lang="en-US" sz="2000" b="0" i="0" dirty="0">
                <a:solidFill>
                  <a:schemeClr val="bg1"/>
                </a:solidFill>
                <a:effectLst/>
                <a:latin typeface="Cavolini" panose="03000502040302020204" pitchFamily="66" charset="0"/>
                <a:cs typeface="Cavolini" panose="03000502040302020204" pitchFamily="66" charset="0"/>
              </a:rPr>
              <a:t>                               (12:45-1:30)</a:t>
            </a:r>
            <a:br>
              <a:rPr lang="en-US" sz="2000" dirty="0">
                <a:solidFill>
                  <a:schemeClr val="bg1"/>
                </a:solidFill>
                <a:latin typeface="Cavolini" panose="03000502040302020204" pitchFamily="66" charset="0"/>
                <a:cs typeface="Cavolini" panose="03000502040302020204" pitchFamily="66" charset="0"/>
              </a:rPr>
            </a:br>
            <a:r>
              <a:rPr lang="en-US" sz="2000" dirty="0">
                <a:solidFill>
                  <a:schemeClr val="bg1"/>
                </a:solidFill>
                <a:latin typeface="Cavolini" panose="03000502040302020204" pitchFamily="66" charset="0"/>
                <a:cs typeface="Cavolini" panose="03000502040302020204" pitchFamily="66" charset="0"/>
              </a:rPr>
              <a:t>Writing</a:t>
            </a:r>
            <a:r>
              <a:rPr lang="en-US" sz="2000" b="0" i="0" dirty="0">
                <a:solidFill>
                  <a:schemeClr val="bg1"/>
                </a:solidFill>
                <a:effectLst/>
                <a:latin typeface="Cavolini" panose="03000502040302020204" pitchFamily="66" charset="0"/>
                <a:cs typeface="Cavolini" panose="03000502040302020204" pitchFamily="66" charset="0"/>
              </a:rPr>
              <a:t>                                 (1:30-2:15)</a:t>
            </a:r>
            <a:br>
              <a:rPr lang="en-US" sz="2000" dirty="0">
                <a:solidFill>
                  <a:schemeClr val="bg1"/>
                </a:solidFill>
                <a:latin typeface="Cavolini" panose="03000502040302020204" pitchFamily="66" charset="0"/>
                <a:cs typeface="Cavolini" panose="03000502040302020204" pitchFamily="66" charset="0"/>
              </a:rPr>
            </a:br>
            <a:r>
              <a:rPr lang="en-US" sz="2000" b="0" i="0" dirty="0">
                <a:solidFill>
                  <a:schemeClr val="bg1"/>
                </a:solidFill>
                <a:effectLst/>
                <a:latin typeface="Cavolini" panose="03000502040302020204" pitchFamily="66" charset="0"/>
                <a:cs typeface="Cavolini" panose="03000502040302020204" pitchFamily="66" charset="0"/>
              </a:rPr>
              <a:t>Dismissal                                     (2:20)</a:t>
            </a:r>
            <a:endParaRPr lang="en-US" sz="2000" dirty="0">
              <a:solidFill>
                <a:schemeClr val="bg1"/>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44402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27"/>
          <p:cNvSpPr txBox="1"/>
          <p:nvPr/>
        </p:nvSpPr>
        <p:spPr>
          <a:xfrm rot="-360000">
            <a:off x="614362" y="6167437"/>
            <a:ext cx="3063875" cy="2778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Font typeface="EB Garamond"/>
              <a:buNone/>
            </a:pPr>
            <a:r>
              <a:rPr lang="en-US" sz="2800" b="1" i="0" u="none" strike="noStrike" cap="none">
                <a:solidFill>
                  <a:srgbClr val="7030A0"/>
                </a:solidFill>
                <a:latin typeface="Ink Free" panose="03080402000500000000" pitchFamily="66" charset="0"/>
                <a:ea typeface="EB Garamond"/>
                <a:cs typeface="EB Garamond"/>
                <a:sym typeface="EB Garamond"/>
              </a:rPr>
              <a:t>Communication</a:t>
            </a:r>
            <a:endParaRPr lang="en-US" sz="2800" b="1">
              <a:latin typeface="Ink Free" panose="03080402000500000000" pitchFamily="66" charset="0"/>
            </a:endParaRPr>
          </a:p>
        </p:txBody>
      </p:sp>
      <p:sp>
        <p:nvSpPr>
          <p:cNvPr id="175" name="Google Shape;175;p27"/>
          <p:cNvSpPr txBox="1">
            <a:spLocks noGrp="1"/>
          </p:cNvSpPr>
          <p:nvPr>
            <p:ph type="body" idx="1"/>
          </p:nvPr>
        </p:nvSpPr>
        <p:spPr>
          <a:xfrm>
            <a:off x="2489813" y="1554755"/>
            <a:ext cx="6473596" cy="3294647"/>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lt1"/>
              </a:buClr>
              <a:buSzPts val="2000"/>
            </a:pPr>
            <a:r>
              <a:rPr lang="en-US" sz="2000" b="0" i="0" u="none" strike="noStrike" cap="none" dirty="0">
                <a:solidFill>
                  <a:schemeClr val="lt1"/>
                </a:solidFill>
                <a:latin typeface="Century Gothic"/>
                <a:ea typeface="Century Gothic"/>
                <a:cs typeface="Century Gothic"/>
                <a:sym typeface="Century Gothic"/>
              </a:rPr>
              <a:t>Communication will occur weekly through the 4</a:t>
            </a:r>
            <a:r>
              <a:rPr lang="en-US" sz="2000" b="0" i="0" u="none" strike="noStrike" cap="none" baseline="30000" dirty="0">
                <a:solidFill>
                  <a:schemeClr val="lt1"/>
                </a:solidFill>
                <a:latin typeface="Century Gothic"/>
                <a:ea typeface="Century Gothic"/>
                <a:cs typeface="Century Gothic"/>
                <a:sym typeface="Century Gothic"/>
              </a:rPr>
              <a:t>th</a:t>
            </a:r>
            <a:r>
              <a:rPr lang="en-US" sz="2000" b="0" i="0" u="none" strike="noStrike" cap="none" dirty="0">
                <a:solidFill>
                  <a:schemeClr val="lt1"/>
                </a:solidFill>
                <a:latin typeface="Century Gothic"/>
                <a:ea typeface="Century Gothic"/>
                <a:cs typeface="Century Gothic"/>
                <a:sym typeface="Century Gothic"/>
              </a:rPr>
              <a:t> Grade Blog and class emails </a:t>
            </a:r>
            <a:r>
              <a:rPr lang="en-US" sz="2000" dirty="0">
                <a:solidFill>
                  <a:schemeClr val="lt1"/>
                </a:solidFill>
                <a:latin typeface="Century Gothic"/>
                <a:ea typeface="Century Gothic"/>
                <a:cs typeface="Century Gothic"/>
                <a:sym typeface="Century Gothic"/>
              </a:rPr>
              <a:t>on </a:t>
            </a:r>
            <a:r>
              <a:rPr lang="en-US" sz="2000" b="1" dirty="0">
                <a:solidFill>
                  <a:srgbClr val="92D050"/>
                </a:solidFill>
                <a:latin typeface="Century Gothic"/>
                <a:ea typeface="Century Gothic"/>
                <a:cs typeface="Century Gothic"/>
                <a:sym typeface="Century Gothic"/>
              </a:rPr>
              <a:t>Fridays (4:00-5:00).</a:t>
            </a:r>
            <a:r>
              <a:rPr lang="en-US" sz="2000" dirty="0">
                <a:solidFill>
                  <a:schemeClr val="lt1"/>
                </a:solidFill>
                <a:latin typeface="Century Gothic"/>
                <a:ea typeface="Century Gothic"/>
                <a:cs typeface="Century Gothic"/>
                <a:sym typeface="Century Gothic"/>
              </a:rPr>
              <a:t> </a:t>
            </a:r>
          </a:p>
          <a:p>
            <a:pPr marL="800100" lvl="1" indent="-342900">
              <a:spcBef>
                <a:spcPts val="0"/>
              </a:spcBef>
              <a:buClr>
                <a:schemeClr val="lt1"/>
              </a:buClr>
              <a:buSzPts val="2000"/>
            </a:pPr>
            <a:r>
              <a:rPr lang="en-US" sz="1800" dirty="0">
                <a:solidFill>
                  <a:srgbClr val="0070C0"/>
                </a:solidFill>
                <a:latin typeface="Century Gothic"/>
                <a:hlinkClick r:id="rId4">
                  <a:extLst>
                    <a:ext uri="{A12FA001-AC4F-418D-AE19-62706E023703}">
                      <ahyp:hlinkClr xmlns:ahyp="http://schemas.microsoft.com/office/drawing/2018/hyperlinkcolor" val="tx"/>
                    </a:ext>
                  </a:extLst>
                </a:hlinkClick>
              </a:rPr>
              <a:t>http://fourthgradenpes.weebly.com/</a:t>
            </a:r>
            <a:r>
              <a:rPr lang="en-US" sz="1800" dirty="0">
                <a:solidFill>
                  <a:srgbClr val="0070C0"/>
                </a:solidFill>
                <a:latin typeface="Century Gothic"/>
                <a:sym typeface="Century Gothic"/>
              </a:rPr>
              <a:t> </a:t>
            </a:r>
          </a:p>
          <a:p>
            <a:pPr marL="457200" lvl="1" indent="0">
              <a:spcBef>
                <a:spcPts val="0"/>
              </a:spcBef>
              <a:buClr>
                <a:schemeClr val="lt1"/>
              </a:buClr>
              <a:buSzPts val="2000"/>
              <a:buNone/>
            </a:pPr>
            <a:r>
              <a:rPr lang="en-US" sz="1800" dirty="0">
                <a:solidFill>
                  <a:schemeClr val="lt1"/>
                </a:solidFill>
                <a:latin typeface="Century Gothic"/>
                <a:sym typeface="Century Gothic"/>
              </a:rPr>
              <a:t>*please check spam/junk folders if you do not see them in your inbox.</a:t>
            </a:r>
            <a:endParaRPr lang="en-US" sz="1800" dirty="0">
              <a:solidFill>
                <a:schemeClr val="lt1"/>
              </a:solidFill>
              <a:latin typeface="Century Gothic" panose="020B0502020202020204" pitchFamily="34" charset="0"/>
            </a:endParaRPr>
          </a:p>
          <a:p>
            <a:pPr marL="457200" lvl="1" indent="0">
              <a:spcBef>
                <a:spcPts val="0"/>
              </a:spcBef>
              <a:buClr>
                <a:schemeClr val="lt1"/>
              </a:buClr>
              <a:buSzPts val="2000"/>
              <a:buNone/>
            </a:pPr>
            <a:endParaRPr lang="en-US" sz="2000" dirty="0">
              <a:solidFill>
                <a:schemeClr val="lt1"/>
              </a:solidFill>
              <a:latin typeface="Century Gothic" panose="020B0502020202020204" pitchFamily="34" charset="0"/>
            </a:endParaRPr>
          </a:p>
          <a:p>
            <a:pPr marL="342900" indent="-342900">
              <a:spcBef>
                <a:spcPts val="400"/>
              </a:spcBef>
              <a:buClr>
                <a:schemeClr val="lt1"/>
              </a:buClr>
              <a:buSzPts val="2000"/>
            </a:pPr>
            <a:r>
              <a:rPr lang="en-US" sz="2000" b="0" i="0" u="none" strike="noStrike" cap="none" dirty="0">
                <a:solidFill>
                  <a:schemeClr val="lt1"/>
                </a:solidFill>
                <a:latin typeface="Century Gothic"/>
                <a:ea typeface="Century Gothic"/>
                <a:cs typeface="Century Gothic"/>
                <a:sym typeface="Century Gothic"/>
              </a:rPr>
              <a:t>Please send </a:t>
            </a:r>
            <a:r>
              <a:rPr lang="en-US" sz="2000" dirty="0">
                <a:solidFill>
                  <a:schemeClr val="lt1"/>
                </a:solidFill>
                <a:latin typeface="Century Gothic"/>
                <a:ea typeface="Century Gothic"/>
                <a:cs typeface="Century Gothic"/>
                <a:sym typeface="Century Gothic"/>
              </a:rPr>
              <a:t>an </a:t>
            </a:r>
            <a:r>
              <a:rPr lang="en-US" sz="2000" b="1" dirty="0">
                <a:solidFill>
                  <a:srgbClr val="92D050"/>
                </a:solidFill>
                <a:latin typeface="Century Gothic"/>
                <a:ea typeface="Century Gothic"/>
                <a:cs typeface="Century Gothic"/>
                <a:sym typeface="Century Gothic"/>
              </a:rPr>
              <a:t>email to the following people</a:t>
            </a:r>
            <a:r>
              <a:rPr lang="en-US" sz="2000" b="0" i="0" u="none" strike="noStrike" cap="none" dirty="0">
                <a:solidFill>
                  <a:schemeClr val="lt1"/>
                </a:solidFill>
                <a:latin typeface="Century Gothic"/>
                <a:ea typeface="Century Gothic"/>
                <a:cs typeface="Century Gothic"/>
                <a:sym typeface="Century Gothic"/>
              </a:rPr>
              <a:t> for any absences:</a:t>
            </a:r>
            <a:r>
              <a:rPr lang="en-US" sz="2000" dirty="0">
                <a:solidFill>
                  <a:schemeClr val="lt1"/>
                </a:solidFill>
                <a:latin typeface="Century Gothic"/>
                <a:ea typeface="Century Gothic"/>
                <a:cs typeface="Century Gothic"/>
                <a:sym typeface="Century Gothic"/>
              </a:rPr>
              <a:t> </a:t>
            </a:r>
            <a:r>
              <a:rPr lang="en-US" sz="2000" dirty="0">
                <a:ea typeface="Century Gothic"/>
                <a:sym typeface="Century Gothic"/>
              </a:rPr>
              <a:t>heibelc@fultonschools.org</a:t>
            </a:r>
            <a:endParaRPr lang="en-US" sz="2000" b="0" i="0" u="none" strike="noStrike" cap="none" dirty="0">
              <a:ea typeface="Century Gothic"/>
            </a:endParaRPr>
          </a:p>
          <a:p>
            <a:pPr marL="457200" lvl="1" indent="0">
              <a:spcBef>
                <a:spcPts val="360"/>
              </a:spcBef>
              <a:buClr>
                <a:schemeClr val="lt1"/>
              </a:buClr>
              <a:buSzPts val="1800"/>
              <a:buNone/>
            </a:pPr>
            <a:r>
              <a:rPr lang="en-US" sz="2000" dirty="0">
                <a:solidFill>
                  <a:schemeClr val="lt1"/>
                </a:solidFill>
                <a:latin typeface="Century Gothic"/>
                <a:ea typeface="Century Gothic"/>
                <a:cs typeface="Century Gothic"/>
                <a:sym typeface="Century Gothic"/>
              </a:rPr>
              <a:t>- </a:t>
            </a:r>
            <a:r>
              <a:rPr lang="en-US" sz="1800" dirty="0">
                <a:solidFill>
                  <a:schemeClr val="lt1"/>
                </a:solidFill>
                <a:latin typeface="Century Gothic"/>
                <a:ea typeface="Century Gothic"/>
                <a:cs typeface="Century Gothic"/>
                <a:sym typeface="Century Gothic"/>
              </a:rPr>
              <a:t>Your classroom teacher</a:t>
            </a:r>
            <a:endParaRPr lang="en-US" sz="1800" dirty="0">
              <a:solidFill>
                <a:schemeClr val="lt1"/>
              </a:solidFill>
              <a:latin typeface="Century Gothic"/>
              <a:ea typeface="Century Gothic"/>
              <a:cs typeface="Century Gothic"/>
            </a:endParaRPr>
          </a:p>
          <a:p>
            <a:pPr marL="457200" lvl="1" indent="0">
              <a:spcBef>
                <a:spcPts val="360"/>
              </a:spcBef>
              <a:buClr>
                <a:schemeClr val="lt1"/>
              </a:buClr>
              <a:buSzPts val="1800"/>
              <a:buNone/>
            </a:pPr>
            <a:r>
              <a:rPr lang="en-US" sz="1800" dirty="0">
                <a:solidFill>
                  <a:schemeClr val="lt1"/>
                </a:solidFill>
                <a:latin typeface="Century Gothic"/>
                <a:ea typeface="Century Gothic"/>
                <a:cs typeface="Century Gothic"/>
                <a:sym typeface="Century Gothic"/>
              </a:rPr>
              <a:t>- Cindy </a:t>
            </a:r>
            <a:r>
              <a:rPr lang="en-US" sz="1800" dirty="0" err="1">
                <a:solidFill>
                  <a:schemeClr val="lt1"/>
                </a:solidFill>
                <a:latin typeface="Century Gothic"/>
                <a:ea typeface="Century Gothic"/>
                <a:cs typeface="Century Gothic"/>
                <a:sym typeface="Century Gothic"/>
              </a:rPr>
              <a:t>Heibel</a:t>
            </a:r>
            <a:r>
              <a:rPr lang="en-US" sz="1800" b="0" i="0" u="none" strike="noStrike" cap="none" dirty="0">
                <a:solidFill>
                  <a:schemeClr val="lt1"/>
                </a:solidFill>
                <a:latin typeface="Century Gothic"/>
                <a:ea typeface="Century Gothic"/>
                <a:cs typeface="Century Gothic"/>
                <a:sym typeface="Century Gothic"/>
              </a:rPr>
              <a:t>:  </a:t>
            </a:r>
            <a:r>
              <a:rPr lang="en-US" sz="1800" b="0" i="0" u="sng" strike="noStrike" cap="none" dirty="0">
                <a:solidFill>
                  <a:schemeClr val="bg2">
                    <a:lumMod val="60000"/>
                    <a:lumOff val="40000"/>
                  </a:schemeClr>
                </a:solidFill>
                <a:latin typeface="Century Gothic"/>
                <a:ea typeface="Century Gothic"/>
                <a:cs typeface="Century Gothic"/>
                <a:sym typeface="Century Gothic"/>
                <a:hlinkClick r:id="rId5"/>
              </a:rPr>
              <a:t>hei</a:t>
            </a:r>
            <a:r>
              <a:rPr lang="en-US" sz="1800" u="sng" dirty="0">
                <a:solidFill>
                  <a:schemeClr val="bg2">
                    <a:lumMod val="60000"/>
                    <a:lumOff val="40000"/>
                  </a:schemeClr>
                </a:solidFill>
                <a:latin typeface="Century Gothic"/>
                <a:ea typeface="Century Gothic"/>
                <a:cs typeface="Century Gothic"/>
                <a:sym typeface="Century Gothic"/>
                <a:hlinkClick r:id="rId5"/>
              </a:rPr>
              <a:t>belc@fultonschools.org</a:t>
            </a:r>
            <a:endParaRPr lang="en-US" sz="1800" u="sng" dirty="0">
              <a:solidFill>
                <a:schemeClr val="bg2">
                  <a:lumMod val="60000"/>
                  <a:lumOff val="40000"/>
                </a:schemeClr>
              </a:solidFill>
              <a:latin typeface="Century Gothic"/>
              <a:ea typeface="Century Gothic"/>
              <a:sym typeface="Century Gothic"/>
            </a:endParaRPr>
          </a:p>
          <a:p>
            <a:pPr marL="457200" lvl="1" indent="0">
              <a:spcBef>
                <a:spcPts val="360"/>
              </a:spcBef>
              <a:buSzPts val="1800"/>
              <a:buNone/>
            </a:pPr>
            <a:r>
              <a:rPr lang="en-US" sz="1800" dirty="0">
                <a:ea typeface="Century Gothic"/>
                <a:sym typeface="Century Gothic"/>
              </a:rPr>
              <a:t>h</a:t>
            </a:r>
            <a:r>
              <a:rPr lang="en-US" sz="1800" dirty="0">
                <a:solidFill>
                  <a:schemeClr val="lt1"/>
                </a:solidFill>
                <a:latin typeface="Century Gothic"/>
                <a:ea typeface="Century Gothic"/>
                <a:sym typeface="Century Gothic"/>
              </a:rPr>
              <a:t>-</a:t>
            </a:r>
            <a:r>
              <a:rPr lang="en-US" sz="1800" dirty="0">
                <a:solidFill>
                  <a:schemeClr val="lt1"/>
                </a:solidFill>
                <a:latin typeface="Century Gothic"/>
              </a:rPr>
              <a:t> NP Front Desk: </a:t>
            </a:r>
            <a:r>
              <a:rPr lang="en-US" sz="1800" u="sng" dirty="0">
                <a:solidFill>
                  <a:schemeClr val="hlink"/>
                </a:solidFill>
                <a:latin typeface="Century Gothic"/>
                <a:hlinkClick r:id="rId6">
                  <a:extLst>
                    <a:ext uri="{A12FA001-AC4F-418D-AE19-62706E023703}">
                      <ahyp:hlinkClr xmlns:ahyp="http://schemas.microsoft.com/office/drawing/2018/hyperlinkcolor" val="tx"/>
                    </a:ext>
                  </a:extLst>
                </a:hlinkClick>
              </a:rPr>
              <a:t>npfrontdesk@fultonschools.org</a:t>
            </a:r>
            <a:endParaRPr lang="en-US" sz="1800" dirty="0">
              <a:solidFill>
                <a:schemeClr val="hlink"/>
              </a:solidFill>
              <a:latin typeface="Century Gothic"/>
            </a:endParaRPr>
          </a:p>
          <a:p>
            <a:pPr marL="742950" marR="0" lvl="1" indent="-285750" algn="l">
              <a:spcBef>
                <a:spcPts val="360"/>
              </a:spcBef>
              <a:spcAft>
                <a:spcPts val="0"/>
              </a:spcAft>
              <a:buClr>
                <a:schemeClr val="dk1"/>
              </a:buClr>
              <a:buSzPts val="1800"/>
              <a:buFont typeface="Arial"/>
              <a:buChar char="–"/>
            </a:pPr>
            <a:endParaRPr lang="en-US" sz="2000" b="0" i="0" u="sng" strike="noStrike" cap="none" dirty="0">
              <a:solidFill>
                <a:schemeClr val="hlink"/>
              </a:solidFill>
              <a:ea typeface="Century Gothic"/>
            </a:endParaRPr>
          </a:p>
          <a:p>
            <a:pPr marL="742950" lvl="1" indent="-285750">
              <a:spcBef>
                <a:spcPts val="360"/>
              </a:spcBef>
              <a:buSzPts val="1800"/>
            </a:pPr>
            <a:endParaRPr lang="en-US" sz="2000" u="sng" dirty="0">
              <a:solidFill>
                <a:schemeClr val="hlink"/>
              </a:solidFill>
              <a:ea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28"/>
          <p:cNvSpPr txBox="1"/>
          <p:nvPr/>
        </p:nvSpPr>
        <p:spPr>
          <a:xfrm rot="-360000">
            <a:off x="623887" y="6073775"/>
            <a:ext cx="3040062" cy="461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Font typeface="EB Garamond"/>
              <a:buNone/>
            </a:pPr>
            <a:r>
              <a:rPr lang="en-US" sz="3000" b="1" i="0" u="none" strike="noStrike" cap="none">
                <a:solidFill>
                  <a:srgbClr val="7030A0"/>
                </a:solidFill>
                <a:latin typeface="Ink Free" panose="03080402000500000000" pitchFamily="66" charset="0"/>
                <a:ea typeface="Over the Rainbow"/>
                <a:cs typeface="Over the Rainbow"/>
                <a:sym typeface="Over the Rainbow"/>
              </a:rPr>
              <a:t>Grading</a:t>
            </a:r>
            <a:endParaRPr sz="3000" b="1">
              <a:latin typeface="Ink Free" panose="03080402000500000000" pitchFamily="66" charset="0"/>
              <a:ea typeface="Over the Rainbow"/>
              <a:cs typeface="Over the Rainbow"/>
              <a:sym typeface="Over the Rainbow"/>
            </a:endParaRPr>
          </a:p>
        </p:txBody>
      </p:sp>
      <p:sp>
        <p:nvSpPr>
          <p:cNvPr id="181" name="Google Shape;181;p28"/>
          <p:cNvSpPr txBox="1"/>
          <p:nvPr/>
        </p:nvSpPr>
        <p:spPr>
          <a:xfrm>
            <a:off x="3399028" y="1489075"/>
            <a:ext cx="5744972" cy="38798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1"/>
              </a:buClr>
              <a:buSzPts val="2800"/>
              <a:buFont typeface="Arial"/>
              <a:buChar char="•"/>
            </a:pPr>
            <a:r>
              <a:rPr lang="en-US" sz="2000" b="0" i="0" u="none" strike="noStrike" cap="none">
                <a:solidFill>
                  <a:schemeClr val="lt1"/>
                </a:solidFill>
                <a:latin typeface="Century Gothic"/>
                <a:ea typeface="Century Gothic"/>
                <a:cs typeface="Century Gothic"/>
                <a:sym typeface="Century Gothic"/>
              </a:rPr>
              <a:t>Grades will either be practice, minor (class work) or major (summative assessments/projects).</a:t>
            </a:r>
            <a:endParaRPr lang="en-US" sz="2000">
              <a:solidFill>
                <a:schemeClr val="lt1"/>
              </a:solidFill>
              <a:latin typeface="Century Gothic"/>
              <a:ea typeface="Century Gothic"/>
              <a:cs typeface="Century Gothic"/>
              <a:sym typeface="Century Gothic"/>
            </a:endParaRPr>
          </a:p>
          <a:p>
            <a:pPr marL="342900" marR="0" lvl="0" indent="-342900" algn="l" rtl="0">
              <a:lnSpc>
                <a:spcPct val="90000"/>
              </a:lnSpc>
              <a:spcBef>
                <a:spcPts val="0"/>
              </a:spcBef>
              <a:spcAft>
                <a:spcPts val="0"/>
              </a:spcAft>
              <a:buClr>
                <a:schemeClr val="lt1"/>
              </a:buClr>
              <a:buSzPts val="2800"/>
              <a:buFont typeface="Arial"/>
              <a:buChar char="•"/>
            </a:pPr>
            <a:endParaRPr lang="en-US" sz="2000" b="0" i="0" u="none" strike="noStrike" cap="none">
              <a:solidFill>
                <a:schemeClr val="lt1"/>
              </a:solidFill>
              <a:latin typeface="Century Gothic"/>
              <a:ea typeface="Century Gothic"/>
              <a:cs typeface="Century Gothic"/>
              <a:sym typeface="Century Gothic"/>
            </a:endParaRPr>
          </a:p>
          <a:p>
            <a:pPr marL="342900" marR="0" lvl="0" indent="-342900" algn="l" rtl="0">
              <a:lnSpc>
                <a:spcPct val="90000"/>
              </a:lnSpc>
              <a:spcBef>
                <a:spcPts val="0"/>
              </a:spcBef>
              <a:spcAft>
                <a:spcPts val="0"/>
              </a:spcAft>
              <a:buClr>
                <a:schemeClr val="lt1"/>
              </a:buClr>
              <a:buSzPts val="2800"/>
              <a:buFont typeface="Arial"/>
              <a:buChar char="•"/>
            </a:pPr>
            <a:r>
              <a:rPr lang="en-US" sz="2000">
                <a:solidFill>
                  <a:schemeClr val="lt1"/>
                </a:solidFill>
                <a:latin typeface="Century Gothic"/>
                <a:ea typeface="Century Gothic"/>
                <a:cs typeface="Century Gothic"/>
                <a:sym typeface="Century Gothic"/>
              </a:rPr>
              <a:t>If a student scores below 75% on a summative assessment, they will retake the assessment, but are only able to receive up to 75%.</a:t>
            </a:r>
          </a:p>
          <a:p>
            <a:pPr marR="0" lvl="0" algn="l" rtl="0">
              <a:lnSpc>
                <a:spcPct val="90000"/>
              </a:lnSpc>
              <a:spcBef>
                <a:spcPts val="0"/>
              </a:spcBef>
              <a:spcAft>
                <a:spcPts val="0"/>
              </a:spcAft>
              <a:buClr>
                <a:schemeClr val="lt1"/>
              </a:buClr>
              <a:buSzPts val="2800"/>
            </a:pPr>
            <a:endParaRPr lang="en-US" sz="2000" b="0" i="0" u="none" strike="noStrike" cap="none">
              <a:solidFill>
                <a:schemeClr val="lt1"/>
              </a:solidFill>
              <a:latin typeface="Century Gothic"/>
              <a:ea typeface="Century Gothic"/>
              <a:cs typeface="Century Gothic"/>
              <a:sym typeface="Century Gothic"/>
            </a:endParaRPr>
          </a:p>
          <a:p>
            <a:pPr marL="342900" marR="0" lvl="0" indent="-342900" algn="l" rtl="0">
              <a:lnSpc>
                <a:spcPct val="90000"/>
              </a:lnSpc>
              <a:spcBef>
                <a:spcPts val="560"/>
              </a:spcBef>
              <a:spcAft>
                <a:spcPts val="0"/>
              </a:spcAft>
              <a:buClr>
                <a:schemeClr val="lt1"/>
              </a:buClr>
              <a:buSzPts val="2800"/>
              <a:buFont typeface="Arial"/>
              <a:buChar char="•"/>
            </a:pPr>
            <a:r>
              <a:rPr lang="en-US" sz="2000">
                <a:solidFill>
                  <a:schemeClr val="lt1"/>
                </a:solidFill>
                <a:latin typeface="Century Gothic"/>
                <a:sym typeface="Century Gothic"/>
              </a:rPr>
              <a:t>Remediation will be offered during homeroom.  If a child would like to take advantage of this, they need to come to school as close to 7:10 as possible.</a:t>
            </a:r>
            <a:endParaRPr lang="en-US" sz="2000"/>
          </a:p>
          <a:p>
            <a:pPr marL="0" marR="0" lvl="0" indent="0" algn="l" rtl="0">
              <a:lnSpc>
                <a:spcPct val="100000"/>
              </a:lnSpc>
              <a:spcBef>
                <a:spcPts val="0"/>
              </a:spcBef>
              <a:spcAft>
                <a:spcPts val="0"/>
              </a:spcAft>
              <a:buNone/>
            </a:pPr>
            <a:endParaRPr sz="2800" b="0" i="0" u="none">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27"/>
          <p:cNvSpPr txBox="1"/>
          <p:nvPr/>
        </p:nvSpPr>
        <p:spPr>
          <a:xfrm rot="-360000">
            <a:off x="614362" y="6167437"/>
            <a:ext cx="3063875" cy="277812"/>
          </a:xfrm>
          <a:prstGeom prst="rect">
            <a:avLst/>
          </a:prstGeom>
          <a:noFill/>
          <a:ln>
            <a:noFill/>
          </a:ln>
        </p:spPr>
        <p:txBody>
          <a:bodyPr spcFirstLastPara="1" wrap="square" lIns="91425" tIns="45700" rIns="91425" bIns="45700" anchor="t" anchorCtr="0">
            <a:noAutofit/>
          </a:bodyPr>
          <a:lstStyle/>
          <a:p>
            <a:pPr algn="ctr">
              <a:buClr>
                <a:srgbClr val="7030A0"/>
              </a:buClr>
            </a:pPr>
            <a:r>
              <a:rPr lang="en-US" sz="2800" b="1">
                <a:solidFill>
                  <a:srgbClr val="7030A0"/>
                </a:solidFill>
                <a:latin typeface="Ink Free"/>
                <a:ea typeface="EB Garamond"/>
              </a:rPr>
              <a:t>Snacks</a:t>
            </a:r>
            <a:endParaRPr lang="en-US" sz="2800" b="1">
              <a:solidFill>
                <a:srgbClr val="7030A0"/>
              </a:solidFill>
              <a:latin typeface="Ink Free" panose="03080402000500000000" pitchFamily="66" charset="0"/>
              <a:ea typeface="EB Garamond"/>
            </a:endParaRPr>
          </a:p>
        </p:txBody>
      </p:sp>
      <p:sp>
        <p:nvSpPr>
          <p:cNvPr id="175" name="Google Shape;175;p27"/>
          <p:cNvSpPr txBox="1">
            <a:spLocks noGrp="1"/>
          </p:cNvSpPr>
          <p:nvPr>
            <p:ph type="body" idx="1"/>
          </p:nvPr>
        </p:nvSpPr>
        <p:spPr>
          <a:xfrm>
            <a:off x="3258962" y="1298791"/>
            <a:ext cx="5702158" cy="4260418"/>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sz="2000" u="sng" dirty="0">
                <a:solidFill>
                  <a:schemeClr val="lt1"/>
                </a:solidFill>
                <a:latin typeface="Century Gothic"/>
              </a:rPr>
              <a:t>Snack</a:t>
            </a:r>
            <a:endParaRPr lang="en-US" sz="2000" dirty="0">
              <a:solidFill>
                <a:schemeClr val="lt1"/>
              </a:solidFill>
              <a:latin typeface="Century Gothic"/>
            </a:endParaRPr>
          </a:p>
          <a:p>
            <a:pPr marL="342900" indent="-342900">
              <a:spcBef>
                <a:spcPts val="0"/>
              </a:spcBef>
            </a:pPr>
            <a:r>
              <a:rPr lang="en-US" sz="2000" dirty="0">
                <a:solidFill>
                  <a:schemeClr val="lt1"/>
                </a:solidFill>
                <a:latin typeface="Century Gothic"/>
              </a:rPr>
              <a:t>Please remember to send your child with a healthy snack and a water bottle each day.  Our lunch is very late in the day!</a:t>
            </a:r>
          </a:p>
          <a:p>
            <a:pPr marL="0" indent="0">
              <a:spcBef>
                <a:spcPts val="0"/>
              </a:spcBef>
              <a:buNone/>
            </a:pPr>
            <a:endParaRPr lang="en-US" sz="2000" u="sng" dirty="0">
              <a:solidFill>
                <a:schemeClr val="lt1"/>
              </a:solidFill>
              <a:latin typeface="Century Gothic"/>
            </a:endParaRPr>
          </a:p>
          <a:p>
            <a:pPr marL="342900" indent="-342900">
              <a:spcBef>
                <a:spcPts val="0"/>
              </a:spcBef>
            </a:pPr>
            <a:r>
              <a:rPr lang="en-US" sz="2000" u="sng" dirty="0">
                <a:solidFill>
                  <a:schemeClr val="lt1"/>
                </a:solidFill>
                <a:latin typeface="Century Gothic"/>
              </a:rPr>
              <a:t>Birthday Treats</a:t>
            </a:r>
          </a:p>
          <a:p>
            <a:pPr marL="342900" indent="-342900">
              <a:spcBef>
                <a:spcPts val="0"/>
              </a:spcBef>
            </a:pPr>
            <a:r>
              <a:rPr lang="en-US" sz="2000" dirty="0">
                <a:solidFill>
                  <a:schemeClr val="lt1"/>
                </a:solidFill>
                <a:latin typeface="Century Gothic"/>
              </a:rPr>
              <a:t>Students may bring in birthday treats for the class, however, please send individual servings with ingredients listed. </a:t>
            </a:r>
          </a:p>
          <a:p>
            <a:pPr marL="342900" indent="-342900">
              <a:spcBef>
                <a:spcPts val="0"/>
              </a:spcBef>
            </a:pPr>
            <a:endParaRPr lang="en-US" sz="2000" dirty="0">
              <a:solidFill>
                <a:schemeClr val="lt1"/>
              </a:solidFill>
              <a:latin typeface="Century Gothic"/>
            </a:endParaRPr>
          </a:p>
          <a:p>
            <a:pPr marL="342900" indent="-342900">
              <a:spcBef>
                <a:spcPts val="0"/>
              </a:spcBef>
            </a:pPr>
            <a:r>
              <a:rPr lang="en-US" sz="2000" dirty="0">
                <a:solidFill>
                  <a:schemeClr val="lt1"/>
                </a:solidFill>
                <a:latin typeface="Century Gothic"/>
              </a:rPr>
              <a:t>We pass birthday treats out at recess (11:40-12:10)</a:t>
            </a:r>
          </a:p>
          <a:p>
            <a:pPr marL="342900" indent="-342900">
              <a:spcBef>
                <a:spcPts val="0"/>
              </a:spcBef>
            </a:pPr>
            <a:endParaRPr lang="en-US" sz="2000" dirty="0">
              <a:solidFill>
                <a:schemeClr val="lt1"/>
              </a:solidFill>
              <a:latin typeface="Century Gothic"/>
              <a:ea typeface="Century Gothic"/>
            </a:endParaRPr>
          </a:p>
          <a:p>
            <a:pPr marL="342900" indent="-342900">
              <a:spcBef>
                <a:spcPts val="0"/>
              </a:spcBef>
            </a:pPr>
            <a:r>
              <a:rPr lang="en-US" sz="2000" dirty="0">
                <a:solidFill>
                  <a:schemeClr val="lt1"/>
                </a:solidFill>
                <a:latin typeface="Century Gothic"/>
                <a:ea typeface="Century Gothic"/>
              </a:rPr>
              <a:t>*Please be aware and mindful of classroom allergies!!!😊</a:t>
            </a:r>
          </a:p>
          <a:p>
            <a:pPr marL="800100" lvl="1" indent="-342900">
              <a:spcBef>
                <a:spcPts val="360"/>
              </a:spcBef>
              <a:buSzPts val="1800"/>
            </a:pPr>
            <a:endParaRPr lang="en-US" sz="2000" dirty="0">
              <a:solidFill>
                <a:schemeClr val="bg1"/>
              </a:solidFill>
              <a:ea typeface="Century Gothic"/>
            </a:endParaRPr>
          </a:p>
          <a:p>
            <a:pPr marL="800100" lvl="1" indent="-342900">
              <a:spcBef>
                <a:spcPts val="360"/>
              </a:spcBef>
              <a:buSzPts val="1800"/>
            </a:pPr>
            <a:endParaRPr lang="en-US" sz="2000" dirty="0">
              <a:solidFill>
                <a:schemeClr val="bg1"/>
              </a:solidFill>
              <a:ea typeface="Century Gothic"/>
            </a:endParaRPr>
          </a:p>
        </p:txBody>
      </p:sp>
    </p:spTree>
    <p:extLst>
      <p:ext uri="{BB962C8B-B14F-4D97-AF65-F5344CB8AC3E}">
        <p14:creationId xmlns:p14="http://schemas.microsoft.com/office/powerpoint/2010/main" val="3023681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ctrTitle"/>
          </p:nvPr>
        </p:nvSpPr>
        <p:spPr>
          <a:xfrm>
            <a:off x="4837463" y="2503170"/>
            <a:ext cx="4064221" cy="1304510"/>
          </a:xfrm>
          <a:prstGeom prst="rect">
            <a:avLst/>
          </a:prstGeom>
        </p:spPr>
        <p:txBody>
          <a:bodyPr spcFirstLastPara="1" wrap="square" lIns="68575" tIns="34275" rIns="68575" bIns="34275" anchor="ctr" anchorCtr="0">
            <a:normAutofit/>
          </a:bodyPr>
          <a:lstStyle/>
          <a:p>
            <a:pPr>
              <a:buClr>
                <a:srgbClr val="262626"/>
              </a:buClr>
              <a:buSzPts val="5400"/>
            </a:pPr>
            <a:r>
              <a:rPr lang="en-US" sz="5100" b="1">
                <a:ln w="22225">
                  <a:solidFill>
                    <a:schemeClr val="accent2"/>
                  </a:solidFill>
                  <a:prstDash val="solid"/>
                </a:ln>
                <a:solidFill>
                  <a:schemeClr val="tx2"/>
                </a:solidFill>
                <a:latin typeface="Calibri" panose="020F0502020204030204" pitchFamily="34" charset="0"/>
                <a:ea typeface="Acme"/>
                <a:cs typeface="Calibri" panose="020F0502020204030204" pitchFamily="34" charset="0"/>
                <a:sym typeface="Acme"/>
              </a:rPr>
              <a:t>PBIS at NPE</a:t>
            </a:r>
          </a:p>
        </p:txBody>
      </p:sp>
      <p:sp>
        <p:nvSpPr>
          <p:cNvPr id="100" name="Google Shape;100;p17"/>
          <p:cNvSpPr txBox="1">
            <a:spLocks noGrp="1"/>
          </p:cNvSpPr>
          <p:nvPr>
            <p:ph type="subTitle" idx="1"/>
          </p:nvPr>
        </p:nvSpPr>
        <p:spPr>
          <a:xfrm>
            <a:off x="4837462" y="3854437"/>
            <a:ext cx="4064222" cy="1456826"/>
          </a:xfrm>
          <a:prstGeom prst="rect">
            <a:avLst/>
          </a:prstGeom>
        </p:spPr>
        <p:txBody>
          <a:bodyPr spcFirstLastPara="1" vert="horz" wrap="square" lIns="68575" tIns="34275" rIns="68575" bIns="34275" rtlCol="0" anchor="t" anchorCtr="0">
            <a:normAutofit/>
          </a:bodyPr>
          <a:lstStyle/>
          <a:p>
            <a:pPr>
              <a:spcBef>
                <a:spcPts val="0"/>
              </a:spcBef>
              <a:spcAft>
                <a:spcPts val="600"/>
              </a:spcAft>
              <a:buClr>
                <a:srgbClr val="262626"/>
              </a:buClr>
              <a:buSzPts val="1200"/>
            </a:pPr>
            <a:r>
              <a:rPr lang="en" sz="3550" b="1" dirty="0">
                <a:ln w="0"/>
                <a:solidFill>
                  <a:schemeClr val="bg2"/>
                </a:solidFill>
                <a:effectLst>
                  <a:outerShdw blurRad="38100" dist="25400" dir="5400000" algn="ctr" rotWithShape="0">
                    <a:srgbClr val="6E747A">
                      <a:alpha val="43000"/>
                    </a:srgbClr>
                  </a:outerShdw>
                </a:effectLst>
                <a:ea typeface="Century Gothic"/>
                <a:sym typeface="Century Gothic"/>
              </a:rPr>
              <a:t>2023-2024</a:t>
            </a:r>
            <a:endParaRPr lang="en" b="1" i="0" u="none" strike="noStrike" dirty="0">
              <a:ln w="0"/>
              <a:solidFill>
                <a:schemeClr val="bg2"/>
              </a:solidFill>
              <a:effectLst>
                <a:outerShdw blurRad="38100" dist="25400" dir="5400000" algn="ctr" rotWithShape="0">
                  <a:srgbClr val="6E747A">
                    <a:alpha val="43000"/>
                  </a:srgbClr>
                </a:outerShdw>
              </a:effectLst>
              <a:latin typeface="Calibri" panose="020F0502020204030204" pitchFamily="34" charset="0"/>
              <a:ea typeface="Century Gothic"/>
              <a:cs typeface="Calibri" panose="020F0502020204030204" pitchFamily="34" charset="0"/>
              <a:sym typeface="Century Gothic"/>
            </a:endParaRPr>
          </a:p>
        </p:txBody>
      </p:sp>
      <p:pic>
        <p:nvPicPr>
          <p:cNvPr id="3" name="Picture 2" descr="Logo&#10;&#10;Description automatically generated">
            <a:extLst>
              <a:ext uri="{FF2B5EF4-FFF2-40B4-BE49-F238E27FC236}">
                <a16:creationId xmlns:a16="http://schemas.microsoft.com/office/drawing/2014/main" id="{9CE1F985-525E-4C5B-9C8D-536830E7201F}"/>
              </a:ext>
            </a:extLst>
          </p:cNvPr>
          <p:cNvPicPr>
            <a:picLocks noChangeAspect="1"/>
          </p:cNvPicPr>
          <p:nvPr/>
        </p:nvPicPr>
        <p:blipFill>
          <a:blip r:embed="rId3"/>
          <a:stretch>
            <a:fillRect/>
          </a:stretch>
        </p:blipFill>
        <p:spPr>
          <a:xfrm>
            <a:off x="475706" y="1605756"/>
            <a:ext cx="3638356" cy="36154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327514" y="1163830"/>
            <a:ext cx="8368200" cy="686100"/>
          </a:xfrm>
          <a:prstGeom prst="rect">
            <a:avLst/>
          </a:prstGeom>
        </p:spPr>
        <p:txBody>
          <a:bodyPr spcFirstLastPara="1" wrap="square" lIns="91425" tIns="91425" rIns="91425" bIns="91425" anchor="b" anchorCtr="0">
            <a:noAutofit/>
          </a:bodyPr>
          <a:lstStyle/>
          <a:p>
            <a:pPr algn="l"/>
            <a:r>
              <a:rPr lang="en-US" sz="4800" b="1">
                <a:ln w="22225">
                  <a:solidFill>
                    <a:schemeClr val="accent2"/>
                  </a:solidFill>
                  <a:prstDash val="solid"/>
                </a:ln>
                <a:solidFill>
                  <a:schemeClr val="accent2">
                    <a:lumMod val="40000"/>
                    <a:lumOff val="60000"/>
                  </a:schemeClr>
                </a:solidFill>
                <a:latin typeface="Calibri" panose="020F0502020204030204" pitchFamily="34" charset="0"/>
                <a:ea typeface="Acme"/>
                <a:cs typeface="Calibri" panose="020F0502020204030204" pitchFamily="34" charset="0"/>
                <a:sym typeface="Acme"/>
              </a:rPr>
              <a:t>WHY??</a:t>
            </a:r>
            <a:endParaRPr sz="4800"/>
          </a:p>
        </p:txBody>
      </p:sp>
      <p:sp>
        <p:nvSpPr>
          <p:cNvPr id="4" name="Google Shape;185;p27">
            <a:extLst>
              <a:ext uri="{FF2B5EF4-FFF2-40B4-BE49-F238E27FC236}">
                <a16:creationId xmlns:a16="http://schemas.microsoft.com/office/drawing/2014/main" id="{9321F8FF-092E-4021-AC9F-21BABE91ABB2}"/>
              </a:ext>
            </a:extLst>
          </p:cNvPr>
          <p:cNvSpPr/>
          <p:nvPr/>
        </p:nvSpPr>
        <p:spPr>
          <a:xfrm>
            <a:off x="327514" y="1931573"/>
            <a:ext cx="7056842" cy="3208500"/>
          </a:xfrm>
          <a:prstGeom prst="rect">
            <a:avLst/>
          </a:prstGeom>
          <a:noFill/>
          <a:ln>
            <a:noFill/>
          </a:ln>
        </p:spPr>
        <p:txBody>
          <a:bodyPr spcFirstLastPara="1" wrap="square" lIns="68575" tIns="34275" rIns="68575" bIns="34275" anchor="t" anchorCtr="0">
            <a:noAutofit/>
          </a:bodyPr>
          <a:lstStyle/>
          <a:p>
            <a:endParaRPr lang="en" sz="2000">
              <a:solidFill>
                <a:schemeClr val="dk1"/>
              </a:solidFill>
              <a:latin typeface="Calibri" panose="020F0502020204030204" pitchFamily="34" charset="0"/>
              <a:cs typeface="Calibri" panose="020F0502020204030204" pitchFamily="34" charset="0"/>
              <a:sym typeface="Century Gothic"/>
            </a:endParaRPr>
          </a:p>
        </p:txBody>
      </p:sp>
      <p:sp>
        <p:nvSpPr>
          <p:cNvPr id="7" name="TextBox 6">
            <a:extLst>
              <a:ext uri="{FF2B5EF4-FFF2-40B4-BE49-F238E27FC236}">
                <a16:creationId xmlns:a16="http://schemas.microsoft.com/office/drawing/2014/main" id="{4098AD6C-27B0-A403-5460-78DCA64DAA0F}"/>
              </a:ext>
            </a:extLst>
          </p:cNvPr>
          <p:cNvSpPr txBox="1"/>
          <p:nvPr/>
        </p:nvSpPr>
        <p:spPr>
          <a:xfrm>
            <a:off x="102534" y="2372302"/>
            <a:ext cx="7562291" cy="3046988"/>
          </a:xfrm>
          <a:prstGeom prst="rect">
            <a:avLst/>
          </a:prstGeom>
          <a:noFill/>
        </p:spPr>
        <p:txBody>
          <a:bodyPr wrap="square">
            <a:spAutoFit/>
          </a:bodyPr>
          <a:lstStyle/>
          <a:p>
            <a:pPr marL="400050" indent="-285750">
              <a:buFont typeface="Arial" panose="020B0604020202020204" pitchFamily="34" charset="0"/>
              <a:buChar char="•"/>
            </a:pPr>
            <a:r>
              <a:rPr lang="en-US" sz="2400"/>
              <a:t>Better Clarity of Expectations</a:t>
            </a:r>
          </a:p>
          <a:p>
            <a:pPr marL="114300"/>
            <a:endParaRPr lang="en-US" sz="2400"/>
          </a:p>
          <a:p>
            <a:pPr marL="400050" indent="-285750">
              <a:buFont typeface="Arial" panose="020B0604020202020204" pitchFamily="34" charset="0"/>
              <a:buChar char="•"/>
            </a:pPr>
            <a:r>
              <a:rPr lang="en-US" sz="2400"/>
              <a:t>Uniform and Consistent System of Rewards</a:t>
            </a:r>
          </a:p>
          <a:p>
            <a:pPr marL="114300"/>
            <a:endParaRPr lang="en-US" sz="2400"/>
          </a:p>
          <a:p>
            <a:pPr marL="400050" indent="-285750">
              <a:buFont typeface="Arial" panose="020B0604020202020204" pitchFamily="34" charset="0"/>
              <a:buChar char="•"/>
            </a:pPr>
            <a:r>
              <a:rPr lang="en-US" sz="2400"/>
              <a:t>Supportive Discipline Management Techniques</a:t>
            </a:r>
          </a:p>
          <a:p>
            <a:pPr marL="114300"/>
            <a:endParaRPr lang="en-US" sz="2400"/>
          </a:p>
          <a:p>
            <a:pPr marL="400050" indent="-285750">
              <a:buFont typeface="Arial" panose="020B0604020202020204" pitchFamily="34" charset="0"/>
              <a:buChar char="•"/>
            </a:pPr>
            <a:r>
              <a:rPr lang="en-US" sz="2400"/>
              <a:t>Staff-Wide Understanding of Supporting and Celebrating Student Behavior</a:t>
            </a:r>
          </a:p>
        </p:txBody>
      </p:sp>
      <p:pic>
        <p:nvPicPr>
          <p:cNvPr id="1026" name="Picture 2" descr="SIP 8.2 Explaining the “Why” – The Well">
            <a:extLst>
              <a:ext uri="{FF2B5EF4-FFF2-40B4-BE49-F238E27FC236}">
                <a16:creationId xmlns:a16="http://schemas.microsoft.com/office/drawing/2014/main" id="{13AD83F9-4EE3-20F0-CE5E-A63A74CB4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5535">
            <a:off x="4638709" y="1453953"/>
            <a:ext cx="2926706" cy="1250656"/>
          </a:xfrm>
          <a:prstGeom prst="rect">
            <a:avLst/>
          </a:prstGeom>
          <a:noFill/>
          <a:ln w="50800">
            <a:solidFill>
              <a:schemeClr val="accent2"/>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57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a:extLst>
              <a:ext uri="{FF2B5EF4-FFF2-40B4-BE49-F238E27FC236}">
                <a16:creationId xmlns:a16="http://schemas.microsoft.com/office/drawing/2014/main" id="{89D6F817-008C-9775-2310-C78068B4B2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44347" y="1420495"/>
            <a:ext cx="2873002" cy="3990282"/>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45BCB21-9C40-564D-DA0B-7B92647BAFE7}"/>
              </a:ext>
            </a:extLst>
          </p:cNvPr>
          <p:cNvPicPr>
            <a:picLocks noChangeAspect="1"/>
          </p:cNvPicPr>
          <p:nvPr/>
        </p:nvPicPr>
        <p:blipFill>
          <a:blip r:embed="rId4"/>
          <a:stretch>
            <a:fillRect/>
          </a:stretch>
        </p:blipFill>
        <p:spPr>
          <a:xfrm>
            <a:off x="4734302" y="1420495"/>
            <a:ext cx="3091206" cy="3990282"/>
          </a:xfrm>
          <a:prstGeom prst="rect">
            <a:avLst/>
          </a:prstGeom>
          <a:ln w="50800">
            <a:solidFill>
              <a:schemeClr val="accent2"/>
            </a:solidFill>
            <a:miter lim="800000"/>
          </a:ln>
        </p:spPr>
      </p:pic>
    </p:spTree>
    <p:extLst>
      <p:ext uri="{BB962C8B-B14F-4D97-AF65-F5344CB8AC3E}">
        <p14:creationId xmlns:p14="http://schemas.microsoft.com/office/powerpoint/2010/main" val="36354500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2121</Words>
  <Application>Microsoft Office PowerPoint</Application>
  <PresentationFormat>On-screen Show (4:3)</PresentationFormat>
  <Paragraphs>266</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Century Gothic</vt:lpstr>
      <vt:lpstr>Roboto Mono Medium</vt:lpstr>
      <vt:lpstr>Ink Free</vt:lpstr>
      <vt:lpstr>EB Garamond</vt:lpstr>
      <vt:lpstr>Wingdings 3</vt:lpstr>
      <vt:lpstr>Calibri</vt:lpstr>
      <vt:lpstr>Arial</vt:lpstr>
      <vt:lpstr>Cavolini</vt:lpstr>
      <vt:lpstr>Office Theme</vt:lpstr>
      <vt:lpstr>Office Theme</vt:lpstr>
      <vt:lpstr>PowerPoint Presentation</vt:lpstr>
      <vt:lpstr>PowerPoint Presentation</vt:lpstr>
      <vt:lpstr>Daily Schedule</vt:lpstr>
      <vt:lpstr>PowerPoint Presentation</vt:lpstr>
      <vt:lpstr>PowerPoint Presentation</vt:lpstr>
      <vt:lpstr>PowerPoint Presentation</vt:lpstr>
      <vt:lpstr>PBIS at NPE</vt:lpstr>
      <vt:lpstr>WHY??</vt:lpstr>
      <vt:lpstr>PowerPoint Presentation</vt:lpstr>
      <vt:lpstr>PAWS Points</vt:lpstr>
      <vt:lpstr>PowerPoint Presentation</vt:lpstr>
      <vt:lpstr>GA's K-12 Math Standards</vt:lpstr>
      <vt:lpstr>GA's K-12 Math Standards</vt:lpstr>
      <vt:lpstr>GA's K-12 Math Standards</vt:lpstr>
      <vt:lpstr>GA's K-12 Math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Fourth Grade Standards</vt:lpstr>
      <vt:lpstr>Homework</vt:lpstr>
      <vt:lpstr>PowerPoint Presentation</vt:lpstr>
      <vt:lpstr>PowerPoint Presentation</vt:lpstr>
      <vt:lpstr>Fourth Grade Weebly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Alterman, Heather</dc:creator>
  <cp:lastModifiedBy>Smith, Raechel</cp:lastModifiedBy>
  <cp:revision>3</cp:revision>
  <dcterms:modified xsi:type="dcterms:W3CDTF">2023-09-08T17:25:04Z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Alterman@fultonschools.org</vt:lpwstr>
  </property>
  <property fmtid="{D5CDD505-2E9C-101B-9397-08002B2CF9AE}" pid="5" name="MSIP_Label_0ee3c538-ec52-435f-ae58-017644bd9513_SetDate">
    <vt:lpwstr>2019-09-05T17:10:54.6478755Z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ies>
</file>